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F2F5071-EACF-4959-9255-D9920AAD8257}">
  <a:tblStyle styleId="{2F2F5071-EACF-4959-9255-D9920AAD82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2C171F6-4B05-44D7-9D4C-96E13CF2EE7A}"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AF5"/>
          </a:solidFill>
        </a:fill>
      </a:tcStyle>
    </a:wholeTbl>
    <a:band1H>
      <a:tcTxStyle/>
      <a:tcStyle>
        <a:fill>
          <a:solidFill>
            <a:srgbClr val="CBF4EA"/>
          </a:solidFill>
        </a:fill>
      </a:tcStyle>
    </a:band1H>
    <a:band2H>
      <a:tcTxStyle/>
    </a:band2H>
    <a:band1V>
      <a:tcTxStyle/>
      <a:tcStyle>
        <a:fill>
          <a:solidFill>
            <a:srgbClr val="CBF4EA"/>
          </a:solidFill>
        </a:fill>
      </a:tcStyle>
    </a:band1V>
    <a:band2V>
      <a:tcTxStyle/>
    </a:band2V>
    <a:lastCol>
      <a:tcTxStyle b="on" i="off">
        <a:schemeClr val="lt1"/>
      </a:tcTxStyle>
      <a:tcStyle>
        <a:fill>
          <a:solidFill>
            <a:schemeClr val="accent1"/>
          </a:solidFill>
        </a:fill>
      </a:tcStyle>
    </a:lastCol>
    <a:firstCol>
      <a:tcTxStyle b="on" i="off">
        <a:schemeClr val="lt1"/>
      </a:tcTxStyle>
      <a:tcStyle>
        <a:fill>
          <a:solidFill>
            <a:schemeClr val="accent1"/>
          </a:solidFill>
        </a:fill>
      </a:tcStyle>
    </a:firstCol>
    <a:lastRow>
      <a:tcTxStyle b="on" i="off">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6200"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lvl1pPr indent="-317500" lvl="0" marL="4572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1pPr>
            <a:lvl2pPr indent="-317500" lvl="1" marL="9144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2pPr>
            <a:lvl3pPr indent="-317500" lvl="2" marL="13716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3pPr>
            <a:lvl4pPr indent="-317500" lvl="3" marL="18288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4pPr>
            <a:lvl5pPr indent="-317500" lvl="4" marL="22860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6800"/>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84" name="Google Shape;8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58" name="Google Shape;15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170: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5f43000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5f4300045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45f4300045_0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708588856_2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708588856_2_4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708588856_2_43: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None/>
            </a:pPr>
            <a:r>
              <a:t/>
            </a:r>
            <a:endParaRPr/>
          </a:p>
          <a:p>
            <a:pPr indent="88900" lvl="1" marL="0" rtl="0" algn="l">
              <a:spcBef>
                <a:spcPts val="0"/>
              </a:spcBef>
              <a:spcAft>
                <a:spcPts val="0"/>
              </a:spcAft>
              <a:buNone/>
            </a:pPr>
            <a:r>
              <a:t/>
            </a:r>
            <a:endParaRPr/>
          </a:p>
          <a:p>
            <a:pPr indent="88900" lvl="2" marL="0" rtl="0" algn="l">
              <a:spcBef>
                <a:spcPts val="0"/>
              </a:spcBef>
              <a:spcAft>
                <a:spcPts val="0"/>
              </a:spcAft>
              <a:buNone/>
            </a:pPr>
            <a:r>
              <a:t/>
            </a:r>
            <a:endParaRPr/>
          </a:p>
          <a:p>
            <a:pPr indent="88900" lvl="3" marL="0" rtl="0" algn="l">
              <a:spcBef>
                <a:spcPts val="0"/>
              </a:spcBef>
              <a:spcAft>
                <a:spcPts val="0"/>
              </a:spcAft>
              <a:buNone/>
            </a:pPr>
            <a:r>
              <a:t/>
            </a:r>
            <a:endParaRPr/>
          </a:p>
          <a:p>
            <a:pPr indent="88900" lvl="4" marL="0" rtl="0" algn="l">
              <a:spcBef>
                <a:spcPts val="0"/>
              </a:spcBef>
              <a:spcAft>
                <a:spcPts val="0"/>
              </a:spcAft>
              <a:buNone/>
            </a:pPr>
            <a:r>
              <a:t/>
            </a:r>
            <a:endParaRPr/>
          </a:p>
          <a:p>
            <a:pPr indent="88900" lvl="5" marL="0" rtl="0" algn="l">
              <a:spcBef>
                <a:spcPts val="0"/>
              </a:spcBef>
              <a:spcAft>
                <a:spcPts val="0"/>
              </a:spcAft>
              <a:buNone/>
            </a:pPr>
            <a:r>
              <a:t/>
            </a:r>
            <a:endParaRPr/>
          </a:p>
          <a:p>
            <a:pPr indent="88900" lvl="6" marL="0" rtl="0" algn="l">
              <a:spcBef>
                <a:spcPts val="0"/>
              </a:spcBef>
              <a:spcAft>
                <a:spcPts val="0"/>
              </a:spcAft>
              <a:buNone/>
            </a:pPr>
            <a:r>
              <a:t/>
            </a:r>
            <a:endParaRPr/>
          </a:p>
          <a:p>
            <a:pPr indent="88900" lvl="7" marL="0" rtl="0" algn="l">
              <a:spcBef>
                <a:spcPts val="0"/>
              </a:spcBef>
              <a:spcAft>
                <a:spcPts val="0"/>
              </a:spcAft>
              <a:buNone/>
            </a:pPr>
            <a:r>
              <a:t/>
            </a:r>
            <a:endParaRPr/>
          </a:p>
          <a:p>
            <a:pPr indent="88900" lvl="8"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197: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708588856_2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708588856_2_7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708588856_2_71: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19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837" name="Google Shape;837;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19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p20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45" name="Google Shape;845;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p20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54" name="Google Shape;854;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20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60" name="Google Shape;860;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p20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67" name="Google Shape;867;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2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64" name="Google Shape;16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20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73" name="Google Shape;873;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21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80" name="Google Shape;880;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21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87" name="Google Shape;887;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21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93" name="Google Shape;893;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p21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00" name="Google Shape;900;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p21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07" name="Google Shape;907;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22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14" name="Google Shape;914;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22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23" name="Google Shape;923;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22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31" name="Google Shape;931;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22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37" name="Google Shape;937;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71" name="Google Shape;171;p2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Source:  International Monetary Fund; U.S. Department of Agriculture.</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http://www.usaid.gov/our_work/humanitarian_assistance/foodcrisis/</a:t>
            </a:r>
            <a:endParaRPr/>
          </a:p>
        </p:txBody>
      </p:sp>
      <p:sp>
        <p:nvSpPr>
          <p:cNvPr id="172" name="Google Shape;172;p2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2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44" name="Google Shape;944;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p23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50" name="Google Shape;950;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23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56" name="Google Shape;956;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p23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62" name="Google Shape;962;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23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69" name="Google Shape;969;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23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78" name="Google Shape;978;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24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84" name="Google Shape;984;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24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92" name="Google Shape;992;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24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999" name="Google Shape;999;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24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05" name="Google Shape;1005;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2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82" name="Google Shape;18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p24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16" name="Google Shape;1016;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25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22" name="Google Shape;1022;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25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28" name="Google Shape;1028;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p25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35" name="Google Shape;1035;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25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43" name="Google Shape;1043;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p25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51" name="Google Shape;1051;p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26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58" name="Google Shape;1058;p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p26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65" name="Google Shape;1065;p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26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72" name="Google Shape;1072;p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26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78" name="Google Shape;1078;p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3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90" name="Google Shape;19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d15c425c0_1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d15c425c0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d15c425c0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d15c425c0_1_1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d15c425c0_1_13: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400"/>
              <a:buFont typeface="Arial"/>
              <a:buNone/>
            </a:pPr>
            <a:r>
              <a:t/>
            </a:r>
            <a:endParaRPr/>
          </a:p>
          <a:p>
            <a:pPr indent="88900" lvl="1" marL="0" rtl="0" algn="l">
              <a:spcBef>
                <a:spcPts val="0"/>
              </a:spcBef>
              <a:spcAft>
                <a:spcPts val="0"/>
              </a:spcAft>
              <a:buClr>
                <a:srgbClr val="000000"/>
              </a:buClr>
              <a:buSzPts val="1400"/>
              <a:buFont typeface="Arial"/>
              <a:buNone/>
            </a:pPr>
            <a:r>
              <a:t/>
            </a:r>
            <a:endParaRPr/>
          </a:p>
          <a:p>
            <a:pPr indent="88900" lvl="2" marL="0" rtl="0" algn="l">
              <a:spcBef>
                <a:spcPts val="0"/>
              </a:spcBef>
              <a:spcAft>
                <a:spcPts val="0"/>
              </a:spcAft>
              <a:buClr>
                <a:srgbClr val="000000"/>
              </a:buClr>
              <a:buSzPts val="1400"/>
              <a:buFont typeface="Aria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Arial"/>
              <a:buNone/>
            </a:pPr>
            <a:r>
              <a:t/>
            </a:r>
            <a:endParaRPr/>
          </a:p>
          <a:p>
            <a:pPr indent="88900" lvl="5" marL="0" rtl="0" algn="l">
              <a:spcBef>
                <a:spcPts val="0"/>
              </a:spcBef>
              <a:spcAft>
                <a:spcPts val="0"/>
              </a:spcAft>
              <a:buClr>
                <a:srgbClr val="000000"/>
              </a:buClr>
              <a:buSzPts val="1400"/>
              <a:buFont typeface="Aria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Arial"/>
              <a:buNone/>
            </a:pPr>
            <a:r>
              <a:t/>
            </a:r>
            <a:endParaRPr/>
          </a:p>
          <a:p>
            <a:pPr indent="88900" lvl="8" marL="0" rtl="0" algn="l">
              <a:spcBef>
                <a:spcPts val="0"/>
              </a:spcBef>
              <a:spcAft>
                <a:spcPts val="0"/>
              </a:spcAft>
              <a:buClr>
                <a:srgbClr val="000000"/>
              </a:buClr>
              <a:buSzPts val="1400"/>
              <a:buFont typeface="Arial"/>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d15c425c0_1_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d15c425c0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d15c425c0_3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d15c425c0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d15c425c0_1_1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d15c425c0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27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17" name="Google Shape;1117;p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p27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23" name="Google Shape;1123;p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p27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28" name="Google Shape;1128;p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9" name="Google Shape;1129;p27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28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36" name="Google Shape;1136;p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28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42" name="Google Shape;1142;p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3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97" name="Google Shape;19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28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48" name="Google Shape;1148;p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28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54" name="Google Shape;1154;p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p2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60" name="Google Shape;1160;p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2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29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67" name="Google Shape;1167;p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4: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203" name="Google Shape;20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p34: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3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11" name="Google Shape;21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3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17" name="Google Shape;21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4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24" name="Google Shape;22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93" name="Google Shape;9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4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31" name="Google Shape;23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4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39" name="Google Shape;23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46: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246" name="Google Shape;2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46: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4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54" name="Google Shape;25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5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60" name="Google Shape;26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5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66" name="Google Shape;26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5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72" name="Google Shape;27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5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78" name="Google Shape;27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5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84" name="Google Shape;28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6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90" name="Google Shape;29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01" name="Google Shape;10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6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296" name="Google Shape;296;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6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02" name="Google Shape;30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6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08" name="Google Shape;30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6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14" name="Google Shape;31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7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20" name="Google Shape;32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p7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7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28" name="Google Shape;32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74: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40" name="Google Shape;340;p7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41" name="Google Shape;341;p76: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7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48" name="Google Shape;34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7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8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55" name="Google Shape;35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11" name="Google Shape;11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 name="Google Shape;112;p1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8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62" name="Google Shape;36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8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68" name="Google Shape;36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8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374" name="Google Shape;37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8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82" name="Google Shape;38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8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9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389" name="Google Shape;389;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9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96" name="Google Shape;396;p9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397" name="Google Shape;397;p92: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9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04" name="Google Shape;40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9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1" name="Google Shape;41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9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18" name="Google Shape;41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0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27" name="Google Shape;427;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19" name="Google Shape;11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102:notes"/>
          <p:cNvSpPr txBox="1"/>
          <p:nvPr>
            <p:ph idx="1" type="body"/>
          </p:nvPr>
        </p:nvSpPr>
        <p:spPr>
          <a:xfrm>
            <a:off x="914400" y="4343400"/>
            <a:ext cx="5029199"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10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42" name="Google Shape;44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0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49" name="Google Shape;449;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0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55" name="Google Shape;455;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0858885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08588856_2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708588856_2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10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70" name="Google Shape;470;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266051e24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6051e249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66051e249_0_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11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91" name="Google Shape;491;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11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498" name="Google Shape;498;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1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05" name="Google Shape;505;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08588856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8588856_2_1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708588856_2_10: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11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11" name="Google Shape;51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11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17" name="Google Shape;51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12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23" name="Google Shape;523;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12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29" name="Google Shape;529;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12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36" name="Google Shape;536;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12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42" name="Google Shape;54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12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50" name="Google Shape;550;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13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56" name="Google Shape;556;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13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63" name="Google Shape;56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3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72" name="Google Shape;572;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135" name="Google Shape;13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13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78" name="Google Shape;57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139: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584" name="Google Shape;584;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139: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14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92" name="Google Shape;592;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14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599" name="Google Shape;599;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14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05" name="Google Shape;605;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14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11" name="Google Shape;611;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2" name="Google Shape;612;p14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Different types of alternative farming have been introduced and practiced in recent years. Each has its own different preoccupations; e.g. ‘organic’ pertains to farming free of chemicals; ‘no-till’ pertains to farming that is free of tilling or ploughing the soil.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All of them aim at resolving some issue of conventional agriculture and are generally more ‘environment-friendly’. In fact there could be some overlap between the different varieties of alternative farming. But there may be some differences too. E.g. one can conceive of a organic farming method that due to its excessive external inputs of organic matter per unit land area, might be unsustainable. This can happen if the said organic inputs are manure coming from cattle that (over)graze on large areas in the nearby forests/pastures.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Another example is slash-and-burn farming on mountain slopes. It does not use chemicals and hence is ‘organic’ but it causes environmental damage due to erosion and deforestation. </a:t>
            </a:r>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Another example is no-till farming. Majority of no-till agriculture practiced in different parts of the world uses herbicides and hence is not organic. There are however, no-till farming methods that do not use herbicides as well (Fukuoka’s Natural Farming). </a:t>
            </a:r>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Fukuoka’s Natural Farming is perhaps the best by far. It’s features are: no-till, completely organic, minimal or no external inputs (not even organic manure), no pesticides (not even biological or organic), no weedicides/herbicides, no weeding operations, no farm machinery, direct broadcast seeding, very high yields. </a:t>
            </a:r>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For our further discussion, we will however, consider all these alternatives to be generally similar to each other and more sustainable than conventional agriculture. Some of the statistics, yields and other quantities mentioned may be relevant to a particular type of alternative agriculture as mentioned in the respective references.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150: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18" name="Google Shape;618;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p150: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152: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625" name="Google Shape;62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p152: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15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32" name="Google Shape;632;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15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39" name="Google Shape;639;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2" name="Google Shape;142;p1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43" name="Google Shape;143;p18: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158: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45" name="Google Shape;645;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16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51" name="Google Shape;651;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162: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57" name="Google Shape;657;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164: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64" name="Google Shape;664;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166: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70" name="Google Shape;670;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78" name="Google Shape;678;p168:notes"/>
          <p:cNvSpPr txBox="1"/>
          <p:nvPr>
            <p:ph idx="1" type="body"/>
          </p:nvPr>
        </p:nvSpPr>
        <p:spPr>
          <a:xfrm>
            <a:off x="914400" y="4343400"/>
            <a:ext cx="5029199"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Polycultures: more than species of crops planted in a field. E.g. Millets+peas+greens</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Monoculture: a single species of plant planted on the entire plot of land.</a:t>
            </a:r>
            <a:endParaRPr/>
          </a:p>
          <a:p>
            <a:pPr indent="0" lvl="0" marL="0" marR="0" rtl="0" algn="l">
              <a:spcBef>
                <a:spcPts val="0"/>
              </a:spcBef>
              <a:spcAft>
                <a:spcPts val="0"/>
              </a:spcAft>
              <a:buClr>
                <a:schemeClr val="dk1"/>
              </a:buClr>
              <a:buFont typeface="Arial"/>
              <a:buNone/>
            </a:pPr>
            <a:r>
              <a:rPr b="0" i="0" lang="en-US" sz="1800" u="none" cap="none" strike="noStrike">
                <a:solidFill>
                  <a:schemeClr val="dk1"/>
                </a:solidFill>
                <a:latin typeface="Arial"/>
                <a:ea typeface="Arial"/>
                <a:cs typeface="Arial"/>
                <a:sym typeface="Arial"/>
              </a:rPr>
              <a:t>Overyield: Certain polycultures show an overall greater yield compared to monocultures. Some plants favor the company of others while some do not. Overyielding is possible only if the selected species are suitable companions. </a:t>
            </a:r>
            <a:endParaRPr/>
          </a:p>
        </p:txBody>
      </p:sp>
      <p:sp>
        <p:nvSpPr>
          <p:cNvPr id="679" name="Google Shape;679;p168:notes"/>
          <p:cNvSpPr txBox="1"/>
          <p:nvPr>
            <p:ph idx="12" type="sldNum"/>
          </p:nvPr>
        </p:nvSpPr>
        <p:spPr>
          <a:xfrm>
            <a:off x="3886200" y="8686800"/>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17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86" name="Google Shape;686;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17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92" name="Google Shape;692;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708588856_2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08588856_2_3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708588856_2_32:notes"/>
          <p:cNvSpPr txBox="1"/>
          <p:nvPr>
            <p:ph idx="12" type="sldNum"/>
          </p:nvPr>
        </p:nvSpPr>
        <p:spPr>
          <a:xfrm>
            <a:off x="3886200" y="8686800"/>
            <a:ext cx="2971800" cy="457200"/>
          </a:xfrm>
          <a:prstGeom prst="rect">
            <a:avLst/>
          </a:prstGeom>
        </p:spPr>
        <p:txBody>
          <a:bodyPr anchorCtr="0" anchor="b" bIns="91425" lIns="91425" spcFirstLastPara="1" rIns="91425" wrap="square" tIns="91425">
            <a:noAutofit/>
          </a:bodyPr>
          <a:lstStyle/>
          <a:p>
            <a:pPr indent="76200" lvl="0" marL="0" rtl="0" algn="l">
              <a:spcBef>
                <a:spcPts val="0"/>
              </a:spcBef>
              <a:spcAft>
                <a:spcPts val="0"/>
              </a:spcAft>
              <a:buClr>
                <a:srgbClr val="000000"/>
              </a:buClr>
              <a:buSzPts val="1200"/>
              <a:buFont typeface="Arial"/>
              <a:buNone/>
            </a:pPr>
            <a:r>
              <a:t/>
            </a:r>
            <a:endParaRPr/>
          </a:p>
          <a:p>
            <a:pPr indent="88900" lvl="1" marL="0" rtl="0" algn="l">
              <a:spcBef>
                <a:spcPts val="0"/>
              </a:spcBef>
              <a:spcAft>
                <a:spcPts val="0"/>
              </a:spcAft>
              <a:buClr>
                <a:srgbClr val="000000"/>
              </a:buClr>
              <a:buSzPts val="1400"/>
              <a:buFont typeface="Courier New"/>
              <a:buNone/>
            </a:pPr>
            <a:r>
              <a:t/>
            </a:r>
            <a:endParaRPr/>
          </a:p>
          <a:p>
            <a:pPr indent="88900" lvl="2" marL="0" rtl="0" algn="l">
              <a:spcBef>
                <a:spcPts val="0"/>
              </a:spcBef>
              <a:spcAft>
                <a:spcPts val="0"/>
              </a:spcAft>
              <a:buClr>
                <a:srgbClr val="000000"/>
              </a:buClr>
              <a:buSzPts val="1400"/>
              <a:buFont typeface="Noto Symbol"/>
              <a:buNone/>
            </a:pPr>
            <a:r>
              <a:t/>
            </a:r>
            <a:endParaRPr/>
          </a:p>
          <a:p>
            <a:pPr indent="88900" lvl="3" marL="0" rtl="0" algn="l">
              <a:spcBef>
                <a:spcPts val="0"/>
              </a:spcBef>
              <a:spcAft>
                <a:spcPts val="0"/>
              </a:spcAft>
              <a:buClr>
                <a:srgbClr val="000000"/>
              </a:buClr>
              <a:buSzPts val="1400"/>
              <a:buFont typeface="Arial"/>
              <a:buNone/>
            </a:pPr>
            <a:r>
              <a:t/>
            </a:r>
            <a:endParaRPr/>
          </a:p>
          <a:p>
            <a:pPr indent="88900" lvl="4" marL="0" rtl="0" algn="l">
              <a:spcBef>
                <a:spcPts val="0"/>
              </a:spcBef>
              <a:spcAft>
                <a:spcPts val="0"/>
              </a:spcAft>
              <a:buClr>
                <a:srgbClr val="000000"/>
              </a:buClr>
              <a:buSzPts val="1400"/>
              <a:buFont typeface="Courier New"/>
              <a:buNone/>
            </a:pPr>
            <a:r>
              <a:t/>
            </a:r>
            <a:endParaRPr/>
          </a:p>
          <a:p>
            <a:pPr indent="88900" lvl="5" marL="0" rtl="0" algn="l">
              <a:spcBef>
                <a:spcPts val="0"/>
              </a:spcBef>
              <a:spcAft>
                <a:spcPts val="0"/>
              </a:spcAft>
              <a:buClr>
                <a:srgbClr val="000000"/>
              </a:buClr>
              <a:buSzPts val="1400"/>
              <a:buFont typeface="Noto Symbol"/>
              <a:buNone/>
            </a:pPr>
            <a:r>
              <a:t/>
            </a:r>
            <a:endParaRPr/>
          </a:p>
          <a:p>
            <a:pPr indent="88900" lvl="6" marL="0" rtl="0" algn="l">
              <a:spcBef>
                <a:spcPts val="0"/>
              </a:spcBef>
              <a:spcAft>
                <a:spcPts val="0"/>
              </a:spcAft>
              <a:buClr>
                <a:srgbClr val="000000"/>
              </a:buClr>
              <a:buSzPts val="1400"/>
              <a:buFont typeface="Arial"/>
              <a:buNone/>
            </a:pPr>
            <a:r>
              <a:t/>
            </a:r>
            <a:endParaRPr/>
          </a:p>
          <a:p>
            <a:pPr indent="88900" lvl="7" marL="0" rtl="0" algn="l">
              <a:spcBef>
                <a:spcPts val="0"/>
              </a:spcBef>
              <a:spcAft>
                <a:spcPts val="0"/>
              </a:spcAft>
              <a:buClr>
                <a:srgbClr val="000000"/>
              </a:buClr>
              <a:buSzPts val="1400"/>
              <a:buFont typeface="Courier New"/>
              <a:buNone/>
            </a:pPr>
            <a:r>
              <a:t/>
            </a:r>
            <a:endParaRPr/>
          </a:p>
          <a:p>
            <a:pPr indent="8890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17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08" name="Google Shape;708;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1" name="Google Shape;151;p20: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52" name="Google Shape;152;p20:notes"/>
          <p:cNvSpPr txBox="1"/>
          <p:nvPr>
            <p:ph idx="12" type="sldNum"/>
          </p:nvPr>
        </p:nvSpPr>
        <p:spPr>
          <a:xfrm>
            <a:off x="3886200" y="8686800"/>
            <a:ext cx="2971799" cy="457200"/>
          </a:xfrm>
          <a:prstGeom prst="rect">
            <a:avLst/>
          </a:prstGeom>
          <a:noFill/>
          <a:ln>
            <a:noFill/>
          </a:ln>
        </p:spPr>
        <p:txBody>
          <a:bodyPr anchorCtr="0" anchor="b" bIns="91425" lIns="91425" spcFirstLastPara="1" rIns="91425" wrap="square" tIns="91425">
            <a:noAutofit/>
          </a:bodyPr>
          <a:lstStyle/>
          <a:p>
            <a:pPr indent="7620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1"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2"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3"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4"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5"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a:p>
            <a:pPr indent="88900" lvl="6"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88900" lvl="7" marL="0" marR="0" rtl="0" algn="l">
              <a:lnSpc>
                <a:spcPct val="100000"/>
              </a:lnSpc>
              <a:spcBef>
                <a:spcPts val="0"/>
              </a:spcBef>
              <a:spcAft>
                <a:spcPts val="0"/>
              </a:spcAft>
              <a:buClr>
                <a:srgbClr val="000000"/>
              </a:buClr>
              <a:buSzPts val="1400"/>
              <a:buFont typeface="Courier New"/>
              <a:buNone/>
            </a:pPr>
            <a:r>
              <a:t/>
            </a:r>
            <a:endParaRPr b="0" i="0" sz="1400" u="none" cap="none" strike="noStrike">
              <a:solidFill>
                <a:srgbClr val="000000"/>
              </a:solidFill>
              <a:latin typeface="Arial"/>
              <a:ea typeface="Arial"/>
              <a:cs typeface="Arial"/>
              <a:sym typeface="Arial"/>
            </a:endParaRPr>
          </a:p>
          <a:p>
            <a:pPr indent="88900" lvl="8" marL="0" marR="0" rtl="0" algn="l">
              <a:lnSpc>
                <a:spcPct val="100000"/>
              </a:lnSpc>
              <a:spcBef>
                <a:spcPts val="0"/>
              </a:spcBef>
              <a:spcAft>
                <a:spcPts val="0"/>
              </a:spcAft>
              <a:buClr>
                <a:srgbClr val="000000"/>
              </a:buClr>
              <a:buSzPts val="1400"/>
              <a:buFont typeface="Noto Symbo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17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15" name="Google Shape;715;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17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22" name="Google Shape;722;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18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29" name="Google Shape;729;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18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36" name="Google Shape;736;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18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43" name="Google Shape;743;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187: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49" name="Google Shape;74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189: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56" name="Google Shape;756;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191: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64" name="Google Shape;764;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193: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71" name="Google Shape;771;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195:notes"/>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78" name="Google Shape;778;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2pPr>
            <a:lvl3pPr indent="-88900" lvl="2"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3pPr>
            <a:lvl4pPr indent="-88900" lvl="3"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4pPr>
            <a:lvl5pPr indent="-88900" lvl="4"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5pPr>
            <a:lvl6pPr indent="-88900" lvl="5" marL="4572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6pPr>
            <a:lvl7pPr indent="-88900" lvl="6" marL="9144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7pPr>
            <a:lvl8pPr indent="-88900" lvl="7" marL="13716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8pPr>
            <a:lvl9pPr indent="-88900" lvl="8" marL="18288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9pPr>
          </a:lstStyle>
          <a:p/>
        </p:txBody>
      </p:sp>
      <p:sp>
        <p:nvSpPr>
          <p:cNvPr id="18" name="Google Shape;18;p2"/>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640"/>
              </a:spcBef>
              <a:spcAft>
                <a:spcPts val="0"/>
              </a:spcAft>
              <a:buClr>
                <a:schemeClr val="dk1"/>
              </a:buClr>
              <a:buSzPts val="1400"/>
              <a:buFont typeface="Times New Roman"/>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ctr">
              <a:lnSpc>
                <a:spcPct val="100000"/>
              </a:lnSpc>
              <a:spcBef>
                <a:spcPts val="560"/>
              </a:spcBef>
              <a:spcAft>
                <a:spcPts val="0"/>
              </a:spcAft>
              <a:buClr>
                <a:schemeClr val="dk1"/>
              </a:buClr>
              <a:buSzPts val="1400"/>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ctr">
              <a:lnSpc>
                <a:spcPct val="100000"/>
              </a:lnSpc>
              <a:spcBef>
                <a:spcPts val="480"/>
              </a:spcBef>
              <a:spcAft>
                <a:spcPts val="0"/>
              </a:spcAft>
              <a:buClr>
                <a:schemeClr val="dk1"/>
              </a:buClr>
              <a:buSzPts val="1400"/>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ctr">
              <a:lnSpc>
                <a:spcPct val="100000"/>
              </a:lnSpc>
              <a:spcBef>
                <a:spcPts val="40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19" name="Google Shape;19;p2"/>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20" name="Google Shape;20;p2"/>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WITH_CAPTION_TEXT" type="objTx">
  <p:cSld name="OBJECT_WITH_CAPTION_TEXT">
    <p:spTree>
      <p:nvGrpSpPr>
        <p:cNvPr id="60" name="Shape 60"/>
        <p:cNvGrpSpPr/>
        <p:nvPr/>
      </p:nvGrpSpPr>
      <p:grpSpPr>
        <a:xfrm>
          <a:off x="0" y="0"/>
          <a:ext cx="0" cy="0"/>
          <a:chOff x="0" y="0"/>
          <a:chExt cx="0" cy="0"/>
        </a:xfrm>
      </p:grpSpPr>
      <p:sp>
        <p:nvSpPr>
          <p:cNvPr id="61" name="Google Shape;61;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2" name="Google Shape;62;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3200"/>
            </a:lvl1pPr>
            <a:lvl2pPr indent="-317500" lvl="1" marL="914400" rtl="0">
              <a:spcBef>
                <a:spcPts val="0"/>
              </a:spcBef>
              <a:spcAft>
                <a:spcPts val="0"/>
              </a:spcAft>
              <a:buSzPts val="1400"/>
              <a:buChar char="●"/>
              <a:defRPr sz="2800"/>
            </a:lvl2pPr>
            <a:lvl3pPr indent="-317500" lvl="2" marL="1371600" rtl="0">
              <a:spcBef>
                <a:spcPts val="0"/>
              </a:spcBef>
              <a:spcAft>
                <a:spcPts val="0"/>
              </a:spcAft>
              <a:buSzPts val="1400"/>
              <a:buChar char="●"/>
              <a:defRPr sz="2400"/>
            </a:lvl3pPr>
            <a:lvl4pPr indent="-317500" lvl="3" marL="1828800" rtl="0">
              <a:spcBef>
                <a:spcPts val="0"/>
              </a:spcBef>
              <a:spcAft>
                <a:spcPts val="0"/>
              </a:spcAft>
              <a:buSzPts val="1400"/>
              <a:buChar char="●"/>
              <a:defRPr sz="2000"/>
            </a:lvl4pPr>
            <a:lvl5pPr indent="-317500" lvl="4" marL="2286000" rtl="0">
              <a:spcBef>
                <a:spcPts val="0"/>
              </a:spcBef>
              <a:spcAft>
                <a:spcPts val="0"/>
              </a:spcAft>
              <a:buSzPts val="1400"/>
              <a:buChar char="●"/>
              <a:defRPr sz="2000"/>
            </a:lvl5pPr>
            <a:lvl6pPr indent="-317500" lvl="5" marL="2743200" rtl="0">
              <a:spcBef>
                <a:spcPts val="0"/>
              </a:spcBef>
              <a:spcAft>
                <a:spcPts val="0"/>
              </a:spcAft>
              <a:buSzPts val="1400"/>
              <a:buChar char="●"/>
              <a:defRPr sz="2000"/>
            </a:lvl6pPr>
            <a:lvl7pPr indent="-317500" lvl="6" marL="3200400" rtl="0">
              <a:spcBef>
                <a:spcPts val="0"/>
              </a:spcBef>
              <a:spcAft>
                <a:spcPts val="0"/>
              </a:spcAft>
              <a:buSzPts val="1400"/>
              <a:buChar char="●"/>
              <a:defRPr sz="2000"/>
            </a:lvl7pPr>
            <a:lvl8pPr indent="-317500" lvl="7" marL="3657600" rtl="0">
              <a:spcBef>
                <a:spcPts val="0"/>
              </a:spcBef>
              <a:spcAft>
                <a:spcPts val="0"/>
              </a:spcAft>
              <a:buSzPts val="1400"/>
              <a:buChar char="●"/>
              <a:defRPr sz="2000"/>
            </a:lvl8pPr>
            <a:lvl9pPr indent="-317500" lvl="8" marL="4114800" rtl="0">
              <a:spcBef>
                <a:spcPts val="0"/>
              </a:spcBef>
              <a:spcAft>
                <a:spcPts val="0"/>
              </a:spcAft>
              <a:buSzPts val="1400"/>
              <a:buChar char="●"/>
              <a:defRPr sz="2000"/>
            </a:lvl9pPr>
          </a:lstStyle>
          <a:p/>
        </p:txBody>
      </p:sp>
      <p:sp>
        <p:nvSpPr>
          <p:cNvPr id="63" name="Google Shape;63;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Times New Roman"/>
              <a:buNone/>
              <a:defRPr sz="1400"/>
            </a:lvl1pPr>
            <a:lvl2pPr indent="-228600" lvl="1" marL="914400" rtl="0">
              <a:spcBef>
                <a:spcPts val="0"/>
              </a:spcBef>
              <a:spcAft>
                <a:spcPts val="0"/>
              </a:spcAft>
              <a:buSzPts val="1400"/>
              <a:buFont typeface="Times New Roman"/>
              <a:buNone/>
              <a:defRPr sz="1200"/>
            </a:lvl2pPr>
            <a:lvl3pPr indent="-228600" lvl="2" marL="1371600" rtl="0">
              <a:spcBef>
                <a:spcPts val="0"/>
              </a:spcBef>
              <a:spcAft>
                <a:spcPts val="0"/>
              </a:spcAft>
              <a:buSzPts val="1400"/>
              <a:buFont typeface="Times New Roman"/>
              <a:buNone/>
              <a:defRPr sz="1000"/>
            </a:lvl3pPr>
            <a:lvl4pPr indent="-228600" lvl="3" marL="1828800" rtl="0">
              <a:spcBef>
                <a:spcPts val="0"/>
              </a:spcBef>
              <a:spcAft>
                <a:spcPts val="0"/>
              </a:spcAft>
              <a:buSzPts val="1400"/>
              <a:buFont typeface="Times New Roman"/>
              <a:buNone/>
              <a:defRPr sz="900"/>
            </a:lvl4pPr>
            <a:lvl5pPr indent="-228600" lvl="4" marL="2286000" rtl="0">
              <a:spcBef>
                <a:spcPts val="0"/>
              </a:spcBef>
              <a:spcAft>
                <a:spcPts val="0"/>
              </a:spcAft>
              <a:buSzPts val="1400"/>
              <a:buFont typeface="Times New Roman"/>
              <a:buNone/>
              <a:defRPr sz="900"/>
            </a:lvl5pPr>
            <a:lvl6pPr indent="-228600" lvl="5" marL="2743200" rtl="0">
              <a:spcBef>
                <a:spcPts val="0"/>
              </a:spcBef>
              <a:spcAft>
                <a:spcPts val="0"/>
              </a:spcAft>
              <a:buSzPts val="1400"/>
              <a:buFont typeface="Times New Roman"/>
              <a:buNone/>
              <a:defRPr sz="900"/>
            </a:lvl6pPr>
            <a:lvl7pPr indent="-228600" lvl="6" marL="3200400" rtl="0">
              <a:spcBef>
                <a:spcPts val="0"/>
              </a:spcBef>
              <a:spcAft>
                <a:spcPts val="0"/>
              </a:spcAft>
              <a:buSzPts val="1400"/>
              <a:buFont typeface="Times New Roman"/>
              <a:buNone/>
              <a:defRPr sz="900"/>
            </a:lvl7pPr>
            <a:lvl8pPr indent="-228600" lvl="7" marL="3657600" rtl="0">
              <a:spcBef>
                <a:spcPts val="0"/>
              </a:spcBef>
              <a:spcAft>
                <a:spcPts val="0"/>
              </a:spcAft>
              <a:buSzPts val="1400"/>
              <a:buFont typeface="Times New Roman"/>
              <a:buNone/>
              <a:defRPr sz="900"/>
            </a:lvl8pPr>
            <a:lvl9pPr indent="-228600" lvl="8" marL="4114800" rtl="0">
              <a:spcBef>
                <a:spcPts val="0"/>
              </a:spcBef>
              <a:spcAft>
                <a:spcPts val="0"/>
              </a:spcAft>
              <a:buSzPts val="1400"/>
              <a:buFont typeface="Times New Roman"/>
              <a:buNone/>
              <a:defRPr sz="900"/>
            </a:lvl9pPr>
          </a:lstStyle>
          <a:p/>
        </p:txBody>
      </p:sp>
      <p:sp>
        <p:nvSpPr>
          <p:cNvPr id="64" name="Google Shape;64;p11"/>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65" name="Google Shape;65;p11"/>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_WITH_CAPTION_TEXT"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1400"/>
              <a:buNone/>
              <a:defRPr b="1" sz="2000"/>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8" name="Google Shape;68;p12"/>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32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69" name="Google Shape;69;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Times New Roman"/>
              <a:buNone/>
              <a:defRPr sz="1400"/>
            </a:lvl1pPr>
            <a:lvl2pPr indent="-228600" lvl="1" marL="914400" rtl="0">
              <a:spcBef>
                <a:spcPts val="0"/>
              </a:spcBef>
              <a:spcAft>
                <a:spcPts val="0"/>
              </a:spcAft>
              <a:buSzPts val="1400"/>
              <a:buFont typeface="Times New Roman"/>
              <a:buNone/>
              <a:defRPr sz="1200"/>
            </a:lvl2pPr>
            <a:lvl3pPr indent="-228600" lvl="2" marL="1371600" rtl="0">
              <a:spcBef>
                <a:spcPts val="0"/>
              </a:spcBef>
              <a:spcAft>
                <a:spcPts val="0"/>
              </a:spcAft>
              <a:buSzPts val="1400"/>
              <a:buFont typeface="Times New Roman"/>
              <a:buNone/>
              <a:defRPr sz="1000"/>
            </a:lvl3pPr>
            <a:lvl4pPr indent="-228600" lvl="3" marL="1828800" rtl="0">
              <a:spcBef>
                <a:spcPts val="0"/>
              </a:spcBef>
              <a:spcAft>
                <a:spcPts val="0"/>
              </a:spcAft>
              <a:buSzPts val="1400"/>
              <a:buFont typeface="Times New Roman"/>
              <a:buNone/>
              <a:defRPr sz="900"/>
            </a:lvl4pPr>
            <a:lvl5pPr indent="-228600" lvl="4" marL="2286000" rtl="0">
              <a:spcBef>
                <a:spcPts val="0"/>
              </a:spcBef>
              <a:spcAft>
                <a:spcPts val="0"/>
              </a:spcAft>
              <a:buSzPts val="1400"/>
              <a:buFont typeface="Times New Roman"/>
              <a:buNone/>
              <a:defRPr sz="900"/>
            </a:lvl5pPr>
            <a:lvl6pPr indent="-228600" lvl="5" marL="2743200" rtl="0">
              <a:spcBef>
                <a:spcPts val="0"/>
              </a:spcBef>
              <a:spcAft>
                <a:spcPts val="0"/>
              </a:spcAft>
              <a:buSzPts val="1400"/>
              <a:buFont typeface="Times New Roman"/>
              <a:buNone/>
              <a:defRPr sz="900"/>
            </a:lvl6pPr>
            <a:lvl7pPr indent="-228600" lvl="6" marL="3200400" rtl="0">
              <a:spcBef>
                <a:spcPts val="0"/>
              </a:spcBef>
              <a:spcAft>
                <a:spcPts val="0"/>
              </a:spcAft>
              <a:buSzPts val="1400"/>
              <a:buFont typeface="Times New Roman"/>
              <a:buNone/>
              <a:defRPr sz="900"/>
            </a:lvl7pPr>
            <a:lvl8pPr indent="-228600" lvl="7" marL="3657600" rtl="0">
              <a:spcBef>
                <a:spcPts val="0"/>
              </a:spcBef>
              <a:spcAft>
                <a:spcPts val="0"/>
              </a:spcAft>
              <a:buSzPts val="1400"/>
              <a:buFont typeface="Times New Roman"/>
              <a:buNone/>
              <a:defRPr sz="900"/>
            </a:lvl8pPr>
            <a:lvl9pPr indent="-228600" lvl="8" marL="4114800" rtl="0">
              <a:spcBef>
                <a:spcPts val="0"/>
              </a:spcBef>
              <a:spcAft>
                <a:spcPts val="0"/>
              </a:spcAft>
              <a:buSzPts val="1400"/>
              <a:buFont typeface="Times New Roman"/>
              <a:buNone/>
              <a:defRPr sz="900"/>
            </a:lvl9pPr>
          </a:lstStyle>
          <a:p/>
        </p:txBody>
      </p:sp>
      <p:sp>
        <p:nvSpPr>
          <p:cNvPr id="70" name="Google Shape;70;p12"/>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71" name="Google Shape;71;p12"/>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EXT"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74" name="Google Shape;74;p13"/>
          <p:cNvSpPr txBox="1"/>
          <p:nvPr>
            <p:ph idx="1" type="body"/>
          </p:nvPr>
        </p:nvSpPr>
        <p:spPr>
          <a:xfrm rot="5400000">
            <a:off x="2476499" y="-38100"/>
            <a:ext cx="4190999" cy="77724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75" name="Google Shape;75;p13"/>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76" name="Google Shape;76;p13"/>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_TITLE_AND_VERTICAL_TEXT" type="vertTitleAndTx">
  <p:cSld name="VERTICAL_TITLE_AND_VERTICAL_TEXT">
    <p:spTree>
      <p:nvGrpSpPr>
        <p:cNvPr id="77" name="Shape 77"/>
        <p:cNvGrpSpPr/>
        <p:nvPr/>
      </p:nvGrpSpPr>
      <p:grpSpPr>
        <a:xfrm>
          <a:off x="0" y="0"/>
          <a:ext cx="0" cy="0"/>
          <a:chOff x="0" y="0"/>
          <a:chExt cx="0" cy="0"/>
        </a:xfrm>
      </p:grpSpPr>
      <p:sp>
        <p:nvSpPr>
          <p:cNvPr id="78" name="Google Shape;78;p14"/>
          <p:cNvSpPr txBox="1"/>
          <p:nvPr>
            <p:ph type="title"/>
          </p:nvPr>
        </p:nvSpPr>
        <p:spPr>
          <a:xfrm rot="5400000">
            <a:off x="4543424" y="2028825"/>
            <a:ext cx="5867400" cy="196214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79" name="Google Shape;79;p14"/>
          <p:cNvSpPr txBox="1"/>
          <p:nvPr>
            <p:ph idx="1" type="body"/>
          </p:nvPr>
        </p:nvSpPr>
        <p:spPr>
          <a:xfrm rot="5400000">
            <a:off x="542924" y="142875"/>
            <a:ext cx="5867400" cy="573405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80" name="Google Shape;80;p14"/>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81" name="Google Shape;81;p14"/>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23" name="Google Shape;23;p3"/>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_OVER_TEXT" type="objOverTx">
  <p:cSld name="OBJECT_OVER_TEXT">
    <p:spTree>
      <p:nvGrpSpPr>
        <p:cNvPr id="24" name="Shape 24"/>
        <p:cNvGrpSpPr/>
        <p:nvPr/>
      </p:nvGrpSpPr>
      <p:grpSpPr>
        <a:xfrm>
          <a:off x="0" y="0"/>
          <a:ext cx="0" cy="0"/>
          <a:chOff x="0" y="0"/>
          <a:chExt cx="0" cy="0"/>
        </a:xfrm>
      </p:grpSpPr>
      <p:sp>
        <p:nvSpPr>
          <p:cNvPr id="25" name="Google Shape;25;p4"/>
          <p:cNvSpPr txBox="1"/>
          <p:nvPr>
            <p:ph type="title"/>
          </p:nvPr>
        </p:nvSpPr>
        <p:spPr>
          <a:xfrm>
            <a:off x="609600" y="3810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26" name="Google Shape;26;p4"/>
          <p:cNvSpPr txBox="1"/>
          <p:nvPr>
            <p:ph idx="1" type="body"/>
          </p:nvPr>
        </p:nvSpPr>
        <p:spPr>
          <a:xfrm>
            <a:off x="685800" y="1752600"/>
            <a:ext cx="7772400" cy="20192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27" name="Google Shape;27;p4"/>
          <p:cNvSpPr txBox="1"/>
          <p:nvPr>
            <p:ph idx="2" type="body"/>
          </p:nvPr>
        </p:nvSpPr>
        <p:spPr>
          <a:xfrm>
            <a:off x="685800" y="3924300"/>
            <a:ext cx="7772400" cy="2019299"/>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Arial"/>
              <a:buChar char="●"/>
              <a:defRPr sz="3200">
                <a:solidFill>
                  <a:schemeClr val="dk1"/>
                </a:solidFill>
                <a:latin typeface="Times New Roman"/>
                <a:ea typeface="Times New Roman"/>
                <a:cs typeface="Times New Roman"/>
                <a:sym typeface="Times New Roman"/>
              </a:defRPr>
            </a:lvl1pPr>
            <a:lvl2pPr indent="-317500" lvl="1" marL="914400" rtl="0" algn="l">
              <a:spcBef>
                <a:spcPts val="560"/>
              </a:spcBef>
              <a:spcAft>
                <a:spcPts val="0"/>
              </a:spcAft>
              <a:buClr>
                <a:schemeClr val="dk1"/>
              </a:buClr>
              <a:buSzPts val="1400"/>
              <a:buFont typeface="Arial"/>
              <a:buChar char="●"/>
              <a:defRPr sz="2800">
                <a:solidFill>
                  <a:schemeClr val="dk1"/>
                </a:solidFill>
                <a:latin typeface="Times New Roman"/>
                <a:ea typeface="Times New Roman"/>
                <a:cs typeface="Times New Roman"/>
                <a:sym typeface="Times New Roman"/>
              </a:defRPr>
            </a:lvl2pPr>
            <a:lvl3pPr indent="-317500" lvl="2" marL="1371600" rtl="0" algn="l">
              <a:spcBef>
                <a:spcPts val="480"/>
              </a:spcBef>
              <a:spcAft>
                <a:spcPts val="0"/>
              </a:spcAft>
              <a:buClr>
                <a:schemeClr val="dk1"/>
              </a:buClr>
              <a:buSzPts val="1400"/>
              <a:buFont typeface="Arial"/>
              <a:buChar char="●"/>
              <a:defRPr sz="2400">
                <a:solidFill>
                  <a:schemeClr val="dk1"/>
                </a:solidFill>
                <a:latin typeface="Times New Roman"/>
                <a:ea typeface="Times New Roman"/>
                <a:cs typeface="Times New Roman"/>
                <a:sym typeface="Times New Roman"/>
              </a:defRPr>
            </a:lvl3pPr>
            <a:lvl4pPr indent="-317500" lvl="3" marL="1828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4pPr>
            <a:lvl5pPr indent="-317500" lvl="4" marL="22860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Times New Roman"/>
                <a:ea typeface="Times New Roman"/>
                <a:cs typeface="Times New Roman"/>
                <a:sym typeface="Times New Roman"/>
              </a:defRPr>
            </a:lvl9pPr>
          </a:lstStyle>
          <a:p/>
        </p:txBody>
      </p:sp>
      <p:sp>
        <p:nvSpPr>
          <p:cNvPr id="28" name="Google Shape;28;p4"/>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29" name="Google Shape;29;p4"/>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type="tbl">
  <p:cSld name="TABLE">
    <p:spTree>
      <p:nvGrpSpPr>
        <p:cNvPr id="30" name="Shape 30"/>
        <p:cNvGrpSpPr/>
        <p:nvPr/>
      </p:nvGrpSpPr>
      <p:grpSpPr>
        <a:xfrm>
          <a:off x="0" y="0"/>
          <a:ext cx="0" cy="0"/>
          <a:chOff x="0" y="0"/>
          <a:chExt cx="0" cy="0"/>
        </a:xfrm>
      </p:grpSpPr>
      <p:sp>
        <p:nvSpPr>
          <p:cNvPr id="31" name="Google Shape;31;p5"/>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32" name="Google Shape;32;p5"/>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3" name="Google Shape;33;p5"/>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36" name="Google Shape;36;p6"/>
          <p:cNvSpPr txBox="1"/>
          <p:nvPr>
            <p:ph idx="1" type="body"/>
          </p:nvPr>
        </p:nvSpPr>
        <p:spPr>
          <a:xfrm>
            <a:off x="685800" y="1752600"/>
            <a:ext cx="3809999" cy="419099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37" name="Google Shape;37;p6"/>
          <p:cNvSpPr txBox="1"/>
          <p:nvPr>
            <p:ph idx="2" type="body"/>
          </p:nvPr>
        </p:nvSpPr>
        <p:spPr>
          <a:xfrm>
            <a:off x="4648200" y="1752600"/>
            <a:ext cx="3809999" cy="4190999"/>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800"/>
            </a:lvl1pPr>
            <a:lvl2pPr indent="-317500" lvl="1" marL="914400" rtl="0">
              <a:spcBef>
                <a:spcPts val="0"/>
              </a:spcBef>
              <a:spcAft>
                <a:spcPts val="0"/>
              </a:spcAft>
              <a:buSzPts val="1400"/>
              <a:buChar char="●"/>
              <a:defRPr sz="2400"/>
            </a:lvl2pPr>
            <a:lvl3pPr indent="-317500" lvl="2" marL="1371600" rtl="0">
              <a:spcBef>
                <a:spcPts val="0"/>
              </a:spcBef>
              <a:spcAft>
                <a:spcPts val="0"/>
              </a:spcAft>
              <a:buSzPts val="1400"/>
              <a:buChar char="●"/>
              <a:defRPr sz="20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38" name="Google Shape;38;p6"/>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39" name="Google Shape;39;p6"/>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
        <p:nvSpPr>
          <p:cNvPr id="41" name="Google Shape;41;p7"/>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42" name="Google Shape;42;p7"/>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8"/>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1pPr>
            <a:lvl2pPr lvl="1" rtl="0" algn="l">
              <a:spcBef>
                <a:spcPts val="0"/>
              </a:spcBef>
              <a:spcAft>
                <a:spcPts val="0"/>
              </a:spcAft>
              <a:buSzPts val="1400"/>
              <a:buNone/>
              <a:defRPr b="1" sz="4000">
                <a:solidFill>
                  <a:schemeClr val="dk1"/>
                </a:solidFill>
                <a:latin typeface="Times New Roman"/>
                <a:ea typeface="Times New Roman"/>
                <a:cs typeface="Times New Roman"/>
                <a:sym typeface="Times New Roman"/>
              </a:defRPr>
            </a:lvl2pPr>
            <a:lvl3pPr lvl="2"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3pPr>
            <a:lvl4pPr lvl="3"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4pPr>
            <a:lvl5pPr lvl="4"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5pPr>
            <a:lvl6pPr lvl="5" marL="4572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6pPr>
            <a:lvl7pPr lvl="6" marL="9144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7pPr>
            <a:lvl8pPr lvl="7" marL="13716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8pPr>
            <a:lvl9pPr lvl="8" marL="1828800" rtl="0" algn="l">
              <a:spcBef>
                <a:spcPts val="0"/>
              </a:spcBef>
              <a:spcAft>
                <a:spcPts val="0"/>
              </a:spcAft>
              <a:buSzPts val="1400"/>
              <a:buChar char="■"/>
              <a:defRPr b="1" sz="4000">
                <a:solidFill>
                  <a:schemeClr val="dk1"/>
                </a:solidFill>
                <a:latin typeface="Times New Roman"/>
                <a:ea typeface="Times New Roman"/>
                <a:cs typeface="Times New Roman"/>
                <a:sym typeface="Times New Roman"/>
              </a:defRPr>
            </a:lvl9pPr>
          </a:lstStyle>
          <a:p/>
        </p:txBody>
      </p:sp>
      <p:sp>
        <p:nvSpPr>
          <p:cNvPr id="45" name="Google Shape;45;p8"/>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46" name="Google Shape;46;p8"/>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type="secHead">
  <p:cSld name="SECTION_HEADER">
    <p:spTree>
      <p:nvGrpSpPr>
        <p:cNvPr id="47" name="Shape 47"/>
        <p:cNvGrpSpPr/>
        <p:nvPr/>
      </p:nvGrpSpPr>
      <p:grpSpPr>
        <a:xfrm>
          <a:off x="0" y="0"/>
          <a:ext cx="0" cy="0"/>
          <a:chOff x="0" y="0"/>
          <a:chExt cx="0" cy="0"/>
        </a:xfrm>
      </p:grpSpPr>
      <p:sp>
        <p:nvSpPr>
          <p:cNvPr id="48" name="Google Shape;48;p9"/>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b="1" sz="4000" cap="small"/>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 name="Google Shape;49;p9"/>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sz="2000"/>
            </a:lvl1pPr>
            <a:lvl2pPr indent="-228600" lvl="1" marL="914400" rtl="0">
              <a:spcBef>
                <a:spcPts val="0"/>
              </a:spcBef>
              <a:spcAft>
                <a:spcPts val="0"/>
              </a:spcAft>
              <a:buSzPts val="1400"/>
              <a:buFont typeface="Times New Roman"/>
              <a:buNone/>
              <a:defRPr sz="1800"/>
            </a:lvl2pPr>
            <a:lvl3pPr indent="-228600" lvl="2" marL="1371600" rtl="0">
              <a:spcBef>
                <a:spcPts val="0"/>
              </a:spcBef>
              <a:spcAft>
                <a:spcPts val="0"/>
              </a:spcAft>
              <a:buSzPts val="1400"/>
              <a:buFont typeface="Times New Roman"/>
              <a:buNone/>
              <a:defRPr sz="1600"/>
            </a:lvl3pPr>
            <a:lvl4pPr indent="-228600" lvl="3" marL="1828800" rtl="0">
              <a:spcBef>
                <a:spcPts val="0"/>
              </a:spcBef>
              <a:spcAft>
                <a:spcPts val="0"/>
              </a:spcAft>
              <a:buSzPts val="1400"/>
              <a:buFont typeface="Times New Roman"/>
              <a:buNone/>
              <a:defRPr sz="1400"/>
            </a:lvl4pPr>
            <a:lvl5pPr indent="-228600" lvl="4" marL="2286000" rtl="0">
              <a:spcBef>
                <a:spcPts val="0"/>
              </a:spcBef>
              <a:spcAft>
                <a:spcPts val="0"/>
              </a:spcAft>
              <a:buSzPts val="1400"/>
              <a:buFont typeface="Times New Roman"/>
              <a:buNone/>
              <a:defRPr sz="1400"/>
            </a:lvl5pPr>
            <a:lvl6pPr indent="-228600" lvl="5" marL="2743200" rtl="0">
              <a:spcBef>
                <a:spcPts val="0"/>
              </a:spcBef>
              <a:spcAft>
                <a:spcPts val="0"/>
              </a:spcAft>
              <a:buSzPts val="1400"/>
              <a:buFont typeface="Times New Roman"/>
              <a:buNone/>
              <a:defRPr sz="1400"/>
            </a:lvl6pPr>
            <a:lvl7pPr indent="-228600" lvl="6" marL="3200400" rtl="0">
              <a:spcBef>
                <a:spcPts val="0"/>
              </a:spcBef>
              <a:spcAft>
                <a:spcPts val="0"/>
              </a:spcAft>
              <a:buSzPts val="1400"/>
              <a:buFont typeface="Times New Roman"/>
              <a:buNone/>
              <a:defRPr sz="1400"/>
            </a:lvl7pPr>
            <a:lvl8pPr indent="-228600" lvl="7" marL="3657600" rtl="0">
              <a:spcBef>
                <a:spcPts val="0"/>
              </a:spcBef>
              <a:spcAft>
                <a:spcPts val="0"/>
              </a:spcAft>
              <a:buSzPts val="1400"/>
              <a:buFont typeface="Times New Roman"/>
              <a:buNone/>
              <a:defRPr sz="1400"/>
            </a:lvl8pPr>
            <a:lvl9pPr indent="-228600" lvl="8" marL="4114800" rtl="0">
              <a:spcBef>
                <a:spcPts val="0"/>
              </a:spcBef>
              <a:spcAft>
                <a:spcPts val="0"/>
              </a:spcAft>
              <a:buSzPts val="1400"/>
              <a:buFont typeface="Times New Roman"/>
              <a:buNone/>
              <a:defRPr sz="1400"/>
            </a:lvl9pPr>
          </a:lstStyle>
          <a:p/>
        </p:txBody>
      </p:sp>
      <p:sp>
        <p:nvSpPr>
          <p:cNvPr id="50" name="Google Shape;50;p9"/>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51" name="Google Shape;51;p9"/>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52" name="Shape 52"/>
        <p:cNvGrpSpPr/>
        <p:nvPr/>
      </p:nvGrpSpPr>
      <p:grpSpPr>
        <a:xfrm>
          <a:off x="0" y="0"/>
          <a:ext cx="0" cy="0"/>
          <a:chOff x="0" y="0"/>
          <a:chExt cx="0" cy="0"/>
        </a:xfrm>
      </p:grpSpPr>
      <p:sp>
        <p:nvSpPr>
          <p:cNvPr id="53" name="Google Shape;53;p1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4" name="Google Shape;54;p10"/>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b="1" sz="2400"/>
            </a:lvl1pPr>
            <a:lvl2pPr indent="-228600" lvl="1" marL="914400" rtl="0">
              <a:spcBef>
                <a:spcPts val="0"/>
              </a:spcBef>
              <a:spcAft>
                <a:spcPts val="0"/>
              </a:spcAft>
              <a:buSzPts val="1400"/>
              <a:buFont typeface="Times New Roman"/>
              <a:buNone/>
              <a:defRPr b="1" sz="2000"/>
            </a:lvl2pPr>
            <a:lvl3pPr indent="-228600" lvl="2" marL="1371600" rtl="0">
              <a:spcBef>
                <a:spcPts val="0"/>
              </a:spcBef>
              <a:spcAft>
                <a:spcPts val="0"/>
              </a:spcAft>
              <a:buSzPts val="1400"/>
              <a:buFont typeface="Times New Roman"/>
              <a:buNone/>
              <a:defRPr b="1" sz="1800"/>
            </a:lvl3pPr>
            <a:lvl4pPr indent="-228600" lvl="3" marL="1828800" rtl="0">
              <a:spcBef>
                <a:spcPts val="0"/>
              </a:spcBef>
              <a:spcAft>
                <a:spcPts val="0"/>
              </a:spcAft>
              <a:buSzPts val="1400"/>
              <a:buFont typeface="Times New Roman"/>
              <a:buNone/>
              <a:defRPr b="1" sz="1600"/>
            </a:lvl4pPr>
            <a:lvl5pPr indent="-228600" lvl="4" marL="2286000" rtl="0">
              <a:spcBef>
                <a:spcPts val="0"/>
              </a:spcBef>
              <a:spcAft>
                <a:spcPts val="0"/>
              </a:spcAft>
              <a:buSzPts val="1400"/>
              <a:buFont typeface="Times New Roman"/>
              <a:buNone/>
              <a:defRPr b="1" sz="1600"/>
            </a:lvl5pPr>
            <a:lvl6pPr indent="-228600" lvl="5" marL="2743200" rtl="0">
              <a:spcBef>
                <a:spcPts val="0"/>
              </a:spcBef>
              <a:spcAft>
                <a:spcPts val="0"/>
              </a:spcAft>
              <a:buSzPts val="1400"/>
              <a:buFont typeface="Times New Roman"/>
              <a:buNone/>
              <a:defRPr b="1" sz="1600"/>
            </a:lvl6pPr>
            <a:lvl7pPr indent="-228600" lvl="6" marL="3200400" rtl="0">
              <a:spcBef>
                <a:spcPts val="0"/>
              </a:spcBef>
              <a:spcAft>
                <a:spcPts val="0"/>
              </a:spcAft>
              <a:buSzPts val="1400"/>
              <a:buFont typeface="Times New Roman"/>
              <a:buNone/>
              <a:defRPr b="1" sz="1600"/>
            </a:lvl7pPr>
            <a:lvl8pPr indent="-228600" lvl="7" marL="3657600" rtl="0">
              <a:spcBef>
                <a:spcPts val="0"/>
              </a:spcBef>
              <a:spcAft>
                <a:spcPts val="0"/>
              </a:spcAft>
              <a:buSzPts val="1400"/>
              <a:buFont typeface="Times New Roman"/>
              <a:buNone/>
              <a:defRPr b="1" sz="1600"/>
            </a:lvl8pPr>
            <a:lvl9pPr indent="-228600" lvl="8" marL="4114800" rtl="0">
              <a:spcBef>
                <a:spcPts val="0"/>
              </a:spcBef>
              <a:spcAft>
                <a:spcPts val="0"/>
              </a:spcAft>
              <a:buSzPts val="1400"/>
              <a:buFont typeface="Times New Roman"/>
              <a:buNone/>
              <a:defRPr b="1" sz="1600"/>
            </a:lvl9pPr>
          </a:lstStyle>
          <a:p/>
        </p:txBody>
      </p:sp>
      <p:sp>
        <p:nvSpPr>
          <p:cNvPr id="55" name="Google Shape;55;p10"/>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56" name="Google Shape;56;p10"/>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Times New Roman"/>
              <a:buNone/>
              <a:defRPr b="1" sz="2400"/>
            </a:lvl1pPr>
            <a:lvl2pPr indent="-228600" lvl="1" marL="914400" rtl="0">
              <a:spcBef>
                <a:spcPts val="0"/>
              </a:spcBef>
              <a:spcAft>
                <a:spcPts val="0"/>
              </a:spcAft>
              <a:buSzPts val="1400"/>
              <a:buFont typeface="Times New Roman"/>
              <a:buNone/>
              <a:defRPr b="1" sz="2000"/>
            </a:lvl2pPr>
            <a:lvl3pPr indent="-228600" lvl="2" marL="1371600" rtl="0">
              <a:spcBef>
                <a:spcPts val="0"/>
              </a:spcBef>
              <a:spcAft>
                <a:spcPts val="0"/>
              </a:spcAft>
              <a:buSzPts val="1400"/>
              <a:buFont typeface="Times New Roman"/>
              <a:buNone/>
              <a:defRPr b="1" sz="1800"/>
            </a:lvl3pPr>
            <a:lvl4pPr indent="-228600" lvl="3" marL="1828800" rtl="0">
              <a:spcBef>
                <a:spcPts val="0"/>
              </a:spcBef>
              <a:spcAft>
                <a:spcPts val="0"/>
              </a:spcAft>
              <a:buSzPts val="1400"/>
              <a:buFont typeface="Times New Roman"/>
              <a:buNone/>
              <a:defRPr b="1" sz="1600"/>
            </a:lvl4pPr>
            <a:lvl5pPr indent="-228600" lvl="4" marL="2286000" rtl="0">
              <a:spcBef>
                <a:spcPts val="0"/>
              </a:spcBef>
              <a:spcAft>
                <a:spcPts val="0"/>
              </a:spcAft>
              <a:buSzPts val="1400"/>
              <a:buFont typeface="Times New Roman"/>
              <a:buNone/>
              <a:defRPr b="1" sz="1600"/>
            </a:lvl5pPr>
            <a:lvl6pPr indent="-228600" lvl="5" marL="2743200" rtl="0">
              <a:spcBef>
                <a:spcPts val="0"/>
              </a:spcBef>
              <a:spcAft>
                <a:spcPts val="0"/>
              </a:spcAft>
              <a:buSzPts val="1400"/>
              <a:buFont typeface="Times New Roman"/>
              <a:buNone/>
              <a:defRPr b="1" sz="1600"/>
            </a:lvl6pPr>
            <a:lvl7pPr indent="-228600" lvl="6" marL="3200400" rtl="0">
              <a:spcBef>
                <a:spcPts val="0"/>
              </a:spcBef>
              <a:spcAft>
                <a:spcPts val="0"/>
              </a:spcAft>
              <a:buSzPts val="1400"/>
              <a:buFont typeface="Times New Roman"/>
              <a:buNone/>
              <a:defRPr b="1" sz="1600"/>
            </a:lvl7pPr>
            <a:lvl8pPr indent="-228600" lvl="7" marL="3657600" rtl="0">
              <a:spcBef>
                <a:spcPts val="0"/>
              </a:spcBef>
              <a:spcAft>
                <a:spcPts val="0"/>
              </a:spcAft>
              <a:buSzPts val="1400"/>
              <a:buFont typeface="Times New Roman"/>
              <a:buNone/>
              <a:defRPr b="1" sz="1600"/>
            </a:lvl8pPr>
            <a:lvl9pPr indent="-228600" lvl="8" marL="4114800" rtl="0">
              <a:spcBef>
                <a:spcPts val="0"/>
              </a:spcBef>
              <a:spcAft>
                <a:spcPts val="0"/>
              </a:spcAft>
              <a:buSzPts val="1400"/>
              <a:buFont typeface="Times New Roman"/>
              <a:buNone/>
              <a:defRPr b="1" sz="1600"/>
            </a:lvl9pPr>
          </a:lstStyle>
          <a:p/>
        </p:txBody>
      </p:sp>
      <p:sp>
        <p:nvSpPr>
          <p:cNvPr id="57" name="Google Shape;57;p10"/>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400"/>
            </a:lvl1pPr>
            <a:lvl2pPr indent="-317500" lvl="1" marL="914400" rtl="0">
              <a:spcBef>
                <a:spcPts val="0"/>
              </a:spcBef>
              <a:spcAft>
                <a:spcPts val="0"/>
              </a:spcAft>
              <a:buSzPts val="1400"/>
              <a:buChar char="●"/>
              <a:defRPr sz="20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58" name="Google Shape;58;p10"/>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59" name="Google Shape;59;p10"/>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400"/>
              <a:buFont typeface="Times New Roman"/>
              <a:buNone/>
              <a:defRPr b="1" i="0" sz="4000" u="none" cap="none" strike="noStrike">
                <a:solidFill>
                  <a:schemeClr val="dk1"/>
                </a:solidFill>
                <a:latin typeface="Times New Roman"/>
                <a:ea typeface="Times New Roman"/>
                <a:cs typeface="Times New Roman"/>
                <a:sym typeface="Times New Roman"/>
              </a:defRPr>
            </a:lvl2pPr>
            <a:lvl3pPr indent="-88900" lvl="2"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3pPr>
            <a:lvl4pPr indent="-88900" lvl="3"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4pPr>
            <a:lvl5pPr indent="-88900" lvl="4" marL="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5pPr>
            <a:lvl6pPr indent="-88900" lvl="5" marL="4572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6pPr>
            <a:lvl7pPr indent="-88900" lvl="6" marL="9144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7pPr>
            <a:lvl8pPr indent="-88900" lvl="7" marL="13716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8pPr>
            <a:lvl9pPr indent="-88900" lvl="8" marL="1828800" marR="0" rtl="0" algn="l">
              <a:spcBef>
                <a:spcPts val="0"/>
              </a:spcBef>
              <a:spcAft>
                <a:spcPts val="0"/>
              </a:spcAft>
              <a:buSzPts val="1400"/>
              <a:buChar char="■"/>
              <a:defRPr b="1" i="0" sz="4000" u="none" cap="none" strike="noStrike">
                <a:solidFill>
                  <a:schemeClr val="dk1"/>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40"/>
              </a:spcBef>
              <a:spcAft>
                <a:spcPts val="0"/>
              </a:spcAft>
              <a:buClr>
                <a:schemeClr val="dk1"/>
              </a:buClr>
              <a:buSzPts val="1400"/>
              <a:buFont typeface="Arial"/>
              <a:buChar char="●"/>
              <a:defRPr b="0" i="0" sz="3200" u="none" cap="none" strike="noStrike">
                <a:solidFill>
                  <a:schemeClr val="dk1"/>
                </a:solidFill>
                <a:latin typeface="Times New Roman"/>
                <a:ea typeface="Times New Roman"/>
                <a:cs typeface="Times New Roman"/>
                <a:sym typeface="Times New Roman"/>
              </a:defRPr>
            </a:lvl1pPr>
            <a:lvl2pPr indent="-317500" lvl="1" marL="914400" marR="0" rtl="0" algn="l">
              <a:lnSpc>
                <a:spcPct val="100000"/>
              </a:lnSpc>
              <a:spcBef>
                <a:spcPts val="560"/>
              </a:spcBef>
              <a:spcAft>
                <a:spcPts val="0"/>
              </a:spcAft>
              <a:buClr>
                <a:schemeClr val="dk1"/>
              </a:buClr>
              <a:buSzPts val="1400"/>
              <a:buFont typeface="Arial"/>
              <a:buChar char="●"/>
              <a:defRPr b="0" i="0" sz="2800" u="none" cap="none" strike="noStrike">
                <a:solidFill>
                  <a:schemeClr val="dk1"/>
                </a:solidFill>
                <a:latin typeface="Times New Roman"/>
                <a:ea typeface="Times New Roman"/>
                <a:cs typeface="Times New Roman"/>
                <a:sym typeface="Times New Roman"/>
              </a:defRPr>
            </a:lvl2pPr>
            <a:lvl3pPr indent="-317500" lvl="2" marL="1371600" marR="0" rtl="0" algn="l">
              <a:lnSpc>
                <a:spcPct val="100000"/>
              </a:lnSpc>
              <a:spcBef>
                <a:spcPts val="480"/>
              </a:spcBef>
              <a:spcAft>
                <a:spcPts val="0"/>
              </a:spcAft>
              <a:buClr>
                <a:schemeClr val="dk1"/>
              </a:buClr>
              <a:buSzPts val="1400"/>
              <a:buFont typeface="Arial"/>
              <a:buChar char="●"/>
              <a:defRPr b="0" i="0" sz="2400" u="none" cap="none" strike="noStrike">
                <a:solidFill>
                  <a:schemeClr val="dk1"/>
                </a:solidFill>
                <a:latin typeface="Times New Roman"/>
                <a:ea typeface="Times New Roman"/>
                <a:cs typeface="Times New Roman"/>
                <a:sym typeface="Times New Roman"/>
              </a:defRPr>
            </a:lvl3pPr>
            <a:lvl4pPr indent="-317500" lvl="3" marL="1828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4pPr>
            <a:lvl5pPr indent="-317500" lvl="4" marL="22860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1"/>
          <p:cNvSpPr txBox="1"/>
          <p:nvPr>
            <p:ph idx="10" type="dt"/>
          </p:nvPr>
        </p:nvSpPr>
        <p:spPr>
          <a:xfrm>
            <a:off x="685800" y="6477000"/>
            <a:ext cx="19049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6600"/>
              </a:buClr>
              <a:buSzPts val="1400"/>
              <a:buFont typeface="Times New Roman"/>
              <a:buNone/>
              <a:defRPr b="1" i="0" sz="1400" u="none" cap="none" strike="noStrike">
                <a:solidFill>
                  <a:srgbClr val="FF66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2590800" y="6434137"/>
            <a:ext cx="3657600" cy="4572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CC0000"/>
              </a:buClr>
              <a:buSzPts val="1400"/>
              <a:buFont typeface="Times New Roman"/>
              <a:buNone/>
              <a:defRPr b="1" i="1" sz="1600" u="none" cap="none" strike="noStrike">
                <a:solidFill>
                  <a:srgbClr val="CC0000"/>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lnSpc>
                <a:spcPct val="100000"/>
              </a:lnSpc>
              <a:spcBef>
                <a:spcPts val="0"/>
              </a:spcBef>
              <a:spcAft>
                <a:spcPts val="0"/>
              </a:spcAft>
              <a:buClr>
                <a:schemeClr val="dk1"/>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nvSpPr>
        <p:spPr>
          <a:xfrm>
            <a:off x="8534400" y="6324600"/>
            <a:ext cx="457200"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5" name="Google Shape;15;p1"/>
          <p:cNvSpPr/>
          <p:nvPr/>
        </p:nvSpPr>
        <p:spPr>
          <a:xfrm>
            <a:off x="666750" y="1066800"/>
            <a:ext cx="76961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www.youtube.com/watch?v=QG_vRG66wkA" TargetMode="External"/><Relationship Id="rId4" Type="http://schemas.openxmlformats.org/officeDocument/2006/relationships/hyperlink" Target="http://www.youtube.com/watch?v=-5ZgzwoQ-ao" TargetMode="External"/><Relationship Id="rId5" Type="http://schemas.openxmlformats.org/officeDocument/2006/relationships/hyperlink" Target="https://www.youtube.com/watch?v=MQWBe07md8k" TargetMode="External"/><Relationship Id="rId6" Type="http://schemas.openxmlformats.org/officeDocument/2006/relationships/hyperlink" Target="https://www.youtube.com/watch?v=MQWBe07md8k" TargetMode="External"/><Relationship Id="rId7" Type="http://schemas.openxmlformats.org/officeDocument/2006/relationships/hyperlink" Target="https://www.youtube.com/watch?v=Uop6tpKhbPo&amp;t=29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www.google.co.in/url?sa=t&amp;rct=j&amp;q=&amp;esrc=s&amp;source=web&amp;cd=1&amp;cad=rja&amp;uact=8&amp;ved=0CB4QFjAA&amp;url=http://arvindguptatoys.com/arvindgupta//onestraw.pdf&amp;ei=mdxNVKyaGKTWmAWHnYGgBA&amp;usg=AFQjCNEfErZzA04oGpJ_YTvwFZCLOXEfcQ&amp;sig2=xymi9oSXPspFuVevxC3fog&amp;bvm=bv.77880786,d.dGY" TargetMode="External"/><Relationship Id="rId4" Type="http://schemas.openxmlformats.org/officeDocument/2006/relationships/hyperlink" Target="https://www.youtube.com/watch?v=y0xmEDq3NIs" TargetMode="External"/><Relationship Id="rId9" Type="http://schemas.openxmlformats.org/officeDocument/2006/relationships/image" Target="../media/image26.png"/><Relationship Id="rId5" Type="http://schemas.openxmlformats.org/officeDocument/2006/relationships/hyperlink" Target="https://www.youtube.com/watch?v=8atbgaiekZI" TargetMode="External"/><Relationship Id="rId6" Type="http://schemas.openxmlformats.org/officeDocument/2006/relationships/hyperlink" Target="https://www.youtube.com/watch?v=y0xmEDq3NIs" TargetMode="External"/><Relationship Id="rId7" Type="http://schemas.openxmlformats.org/officeDocument/2006/relationships/hyperlink" Target="https://www.youtube.com/watch?v=y0xmEDq3NIs" TargetMode="External"/><Relationship Id="rId8" Type="http://schemas.openxmlformats.org/officeDocument/2006/relationships/hyperlink" Target="https://www.youtube.com/watch?v=sQOG-dBsgzQ"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24.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apps.fao.or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3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3.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image" Target="../media/image32.jpg"/><Relationship Id="rId4" Type="http://schemas.openxmlformats.org/officeDocument/2006/relationships/image" Target="../media/image4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39.jpg"/><Relationship Id="rId4" Type="http://schemas.openxmlformats.org/officeDocument/2006/relationships/image" Target="../media/image38.jpg"/><Relationship Id="rId5" Type="http://schemas.openxmlformats.org/officeDocument/2006/relationships/image" Target="../media/image3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blogs.reuters.com/great-debate/2012/10/25/the-real-reason-for-spikes-in-food-prices/" TargetMode="External"/><Relationship Id="rId5" Type="http://schemas.openxmlformats.org/officeDocument/2006/relationships/hyperlink" Target="http://www.fao.org/docrep/012/i1059e/i1059e00.pdf" TargetMode="External"/><Relationship Id="rId6" Type="http://schemas.openxmlformats.org/officeDocument/2006/relationships/hyperlink" Target="http://www.helsinki.fi/taloustiede/Abs/DP35.pdf"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4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4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 Id="rId3" Type="http://schemas.openxmlformats.org/officeDocument/2006/relationships/image" Target="../media/image52.jpg"/><Relationship Id="rId4" Type="http://schemas.openxmlformats.org/officeDocument/2006/relationships/image" Target="../media/image4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54.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46.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48.jpg"/><Relationship Id="rId4" Type="http://schemas.openxmlformats.org/officeDocument/2006/relationships/image" Target="../media/image47.jpg"/><Relationship Id="rId5" Type="http://schemas.openxmlformats.org/officeDocument/2006/relationships/image" Target="../media/image49.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image" Target="../media/image51.jpg"/><Relationship Id="rId4" Type="http://schemas.openxmlformats.org/officeDocument/2006/relationships/image" Target="../media/image53.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5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5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di.worldbank.org/table/3.2" TargetMode="External"/><Relationship Id="rId4" Type="http://schemas.openxmlformats.org/officeDocument/2006/relationships/hyperlink" Target="http://en.wikipedia.org/wiki/Agriculture_in_India"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youtu.be/zF7Ega_TpZE" TargetMode="External"/><Relationship Id="rId4" Type="http://schemas.openxmlformats.org/officeDocument/2006/relationships/hyperlink" Target="https://www.youtube.com/watch?v=32IDVdgmzKA&amp;feature=youtu.be" TargetMode="External"/><Relationship Id="rId5" Type="http://schemas.openxmlformats.org/officeDocument/2006/relationships/image" Target="../media/image5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un.org/apps/news/story.asp?NewsID=45816" TargetMode="External"/><Relationship Id="rId4" Type="http://schemas.openxmlformats.org/officeDocument/2006/relationships/hyperlink" Target="http://www.ft.com/intl/cms/s/2/c1f2856e-a518-11e3-8988-00144feab7de.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hyperlink" Target="https://www.google.co.in/url?sa=t&amp;rct=j&amp;q=&amp;esrc=s&amp;source=web&amp;cd=1&amp;cad=rja&amp;uact=8&amp;ved=0CB4QFjAA&amp;url=http://arvindguptatoys.com/arvindgupta//onestraw.pdf&amp;ei=mdxNVKyaGKTWmAWHnYGgBA&amp;usg=AFQjCNEfErZzA04oGpJ_YTvwFZCLOXEfcQ&amp;sig2=xymi9oSXPspFuVevxC3fog&amp;bvm=bv.77880786,d.dGY" TargetMode="External"/><Relationship Id="rId4" Type="http://schemas.openxmlformats.org/officeDocument/2006/relationships/hyperlink" Target="http://www.youtube.com/watch?v=QG_vRG66wkA" TargetMode="External"/><Relationship Id="rId5" Type="http://schemas.openxmlformats.org/officeDocument/2006/relationships/hyperlink" Target="http://www.youtube.com/watch?v=-5ZgzwoQ-ao" TargetMode="External"/><Relationship Id="rId6" Type="http://schemas.openxmlformats.org/officeDocument/2006/relationships/hyperlink" Target="http://www.youtube.com/watch?v=H6z6-GD2POY" TargetMode="External"/><Relationship Id="rId7" Type="http://schemas.openxmlformats.org/officeDocument/2006/relationships/hyperlink" Target="https://www.youtube.com/watch?v=4q6m5NgrCJs" TargetMode="External"/><Relationship Id="rId8" Type="http://schemas.openxmlformats.org/officeDocument/2006/relationships/hyperlink" Target="http://library.thinkquest.org/C002291/high/present/stats.htm"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www.theguardian.com/society/gallery/2009/mar/31/g20-food-prices-afric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www.youtube.com/watch?v=ol9LhGQJQ_w" TargetMode="External"/><Relationship Id="rId4" Type="http://schemas.openxmlformats.org/officeDocument/2006/relationships/hyperlink" Target="http://www.youtube.com/watch?v=ol9LhGQJQ_w" TargetMode="External"/><Relationship Id="rId5" Type="http://schemas.openxmlformats.org/officeDocument/2006/relationships/image" Target="../media/image1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Malthusian_catastrophe" TargetMode="External"/><Relationship Id="rId4" Type="http://schemas.openxmlformats.org/officeDocument/2006/relationships/hyperlink" Target="http://en.wikipedia.org/wiki/Malthusian_catastrophe" TargetMode="External"/><Relationship Id="rId5" Type="http://schemas.openxmlformats.org/officeDocument/2006/relationships/hyperlink" Target="http://en.wikipedia.org/wiki/Malthusian_catastrophe" TargetMode="External"/><Relationship Id="rId6" Type="http://schemas.openxmlformats.org/officeDocument/2006/relationships/hyperlink" Target="http://en.wikipedia.org/wiki/Special:BookSources/0312425813" TargetMode="External"/><Relationship Id="rId7" Type="http://schemas.openxmlformats.org/officeDocument/2006/relationships/hyperlink" Target="http://en.wikipedia.org/wiki/Malthusian_catastrophe" TargetMode="External"/><Relationship Id="rId8" Type="http://schemas.openxmlformats.org/officeDocument/2006/relationships/hyperlink" Target="http://www.unep.org/geo2000/ov-e/index.ht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en.wikipedia.org/wiki/Global_Hunger_Index" TargetMode="External"/><Relationship Id="rId4" Type="http://schemas.openxmlformats.org/officeDocument/2006/relationships/hyperlink" Target="http://en.wikipedia.org/wiki/Malnutrition_in_India" TargetMode="External"/><Relationship Id="rId5" Type="http://schemas.openxmlformats.org/officeDocument/2006/relationships/hyperlink" Target="http://en.wikipedia.org/wiki/Health_in_India" TargetMode="External"/><Relationship Id="rId6" Type="http://schemas.openxmlformats.org/officeDocument/2006/relationships/hyperlink" Target="http://en.wikipedia.org/wiki/Health_in_India" TargetMode="External"/><Relationship Id="rId7" Type="http://schemas.openxmlformats.org/officeDocument/2006/relationships/hyperlink" Target="http://en.wikipedia.org/wiki/Health_in_Indi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www.youtube.com/watch?v=mJWM8xc-3i4" TargetMode="External"/><Relationship Id="rId4" Type="http://schemas.openxmlformats.org/officeDocument/2006/relationships/hyperlink" Target="http://www.youtube.com/watch?v=mJWM8xc-3i4" TargetMode="External"/><Relationship Id="rId5" Type="http://schemas.openxmlformats.org/officeDocument/2006/relationships/image" Target="../media/image17.jpg"/></Relationships>
</file>

<file path=ppt/slides/_rels/slide51.xml.rels><?xml version="1.0" encoding="UTF-8" standalone="yes"?><Relationships xmlns="http://schemas.openxmlformats.org/package/2006/relationships"><Relationship Id="rId11" Type="http://schemas.openxmlformats.org/officeDocument/2006/relationships/hyperlink" Target="http://en.wikipedia.org/wiki/Carbon_sink" TargetMode="External"/><Relationship Id="rId10" Type="http://schemas.openxmlformats.org/officeDocument/2006/relationships/hyperlink" Target="http://dx.doi.org/10.1111/j.1365-2389.1996.tb01386.x" TargetMode="External"/><Relationship Id="rId13" Type="http://schemas.openxmlformats.org/officeDocument/2006/relationships/hyperlink" Target="http://dx.doi.org/10.1016/j.geoderma.2007.07.013" TargetMode="External"/><Relationship Id="rId12" Type="http://schemas.openxmlformats.org/officeDocument/2006/relationships/hyperlink" Target="http://en.wikipedia.org/wiki/Digital_object_identifier"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en.wikipedia.org/wiki/Carbon_sink" TargetMode="External"/><Relationship Id="rId4" Type="http://schemas.openxmlformats.org/officeDocument/2006/relationships/hyperlink" Target="http://www.soilsci.com/pt/re/soilsci/abstract.00010694-200111000-00010.htm" TargetMode="External"/><Relationship Id="rId9" Type="http://schemas.openxmlformats.org/officeDocument/2006/relationships/hyperlink" Target="http://en.wikipedia.org/wiki/Digital_object_identifier" TargetMode="External"/><Relationship Id="rId5" Type="http://schemas.openxmlformats.org/officeDocument/2006/relationships/hyperlink" Target="http://en.wikipedia.org/wiki/Digital_object_identifier" TargetMode="External"/><Relationship Id="rId6" Type="http://schemas.openxmlformats.org/officeDocument/2006/relationships/hyperlink" Target="http://dx.doi.org/10.1097/00010694-200111000-00010" TargetMode="External"/><Relationship Id="rId7" Type="http://schemas.openxmlformats.org/officeDocument/2006/relationships/hyperlink" Target="http://www.soilsci.com/pt/re/soilsci/abstract.00010694-200111000-00010.htm" TargetMode="External"/><Relationship Id="rId8" Type="http://schemas.openxmlformats.org/officeDocument/2006/relationships/hyperlink" Target="http://en.wikipedia.org/wiki/Carbon_sink"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vandanashiva.com/" TargetMode="External"/><Relationship Id="rId4" Type="http://schemas.openxmlformats.org/officeDocument/2006/relationships/hyperlink" Target="http://www.navdanya.org/" TargetMode="External"/><Relationship Id="rId5" Type="http://schemas.openxmlformats.org/officeDocument/2006/relationships/hyperlink" Target="http://www.navdanya.org/" TargetMode="External"/><Relationship Id="rId6" Type="http://schemas.openxmlformats.org/officeDocument/2006/relationships/hyperlink" Target="https://www.youtube.com/watch?v=Dj8a0k_THCk" TargetMode="External"/></Relationships>
</file>

<file path=ppt/slides/_rels/slide56.xml.rels><?xml version="1.0" encoding="UTF-8" standalone="yes"?><Relationships xmlns="http://schemas.openxmlformats.org/package/2006/relationships"><Relationship Id="rId10"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www.youtube.com/watch?v=XUDwYo0Aowg" TargetMode="External"/><Relationship Id="rId4" Type="http://schemas.openxmlformats.org/officeDocument/2006/relationships/image" Target="../media/image19.jpg"/><Relationship Id="rId9" Type="http://schemas.openxmlformats.org/officeDocument/2006/relationships/hyperlink" Target="http://www.youtube.com/watch?v=iDH3fyqDA_o" TargetMode="External"/><Relationship Id="rId5" Type="http://schemas.openxmlformats.org/officeDocument/2006/relationships/hyperlink" Target="http://www.youtube.com/watch?v=j0jxYIZ1NrQ" TargetMode="External"/><Relationship Id="rId6" Type="http://schemas.openxmlformats.org/officeDocument/2006/relationships/image" Target="../media/image20.jpg"/><Relationship Id="rId7" Type="http://schemas.openxmlformats.org/officeDocument/2006/relationships/hyperlink" Target="http://www.youtube.com/watch?v=prTEHP1rqwQ" TargetMode="External"/><Relationship Id="rId8"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youtube.com/watch?v=4q6m5NgrCJ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orldcentric.org/conscious-living/social-and-economic-injustic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en.wikipedia.org/wiki/Carbon_sink" TargetMode="External"/><Relationship Id="rId4" Type="http://schemas.openxmlformats.org/officeDocument/2006/relationships/hyperlink" Target="http://en.wikipedia.org/wiki/Carbon_sink" TargetMode="External"/><Relationship Id="rId9" Type="http://schemas.openxmlformats.org/officeDocument/2006/relationships/hyperlink" Target="http://www.grist.org/feature/2008/05/09/index.html?source=rss" TargetMode="External"/><Relationship Id="rId5" Type="http://schemas.openxmlformats.org/officeDocument/2006/relationships/hyperlink" Target="http://www.rodaleinstitute.org/files/Rodale_Research_Paper.pdf" TargetMode="External"/><Relationship Id="rId6" Type="http://schemas.openxmlformats.org/officeDocument/2006/relationships/hyperlink" Target="http://www.hero-farmers.org/" TargetMode="External"/><Relationship Id="rId7" Type="http://schemas.openxmlformats.org/officeDocument/2006/relationships/hyperlink" Target="http://en.wikipedia.org/wiki/Carbon_sink" TargetMode="External"/><Relationship Id="rId8" Type="http://schemas.openxmlformats.org/officeDocument/2006/relationships/hyperlink" Target="http://www.grist.org/feature/2008/05/09/index.html?source=rs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www.youtube.com/watch?v=H6z6-GD2POY&amp;list=PLjG6CnYPvFb3f1t7U9JxUVnWVQn7_7c5f&amp;index=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b="0" l="0" r="0" t="0"/>
          <a:stretch/>
        </p:blipFill>
        <p:spPr>
          <a:xfrm>
            <a:off x="4763" y="495305"/>
            <a:ext cx="9144000" cy="6286500"/>
          </a:xfrm>
          <a:prstGeom prst="rect">
            <a:avLst/>
          </a:prstGeom>
          <a:noFill/>
          <a:ln>
            <a:noFill/>
          </a:ln>
        </p:spPr>
      </p:pic>
      <p:sp>
        <p:nvSpPr>
          <p:cNvPr id="88" name="Google Shape;88;p15"/>
          <p:cNvSpPr/>
          <p:nvPr/>
        </p:nvSpPr>
        <p:spPr>
          <a:xfrm>
            <a:off x="1143000" y="6021387"/>
            <a:ext cx="6705599" cy="74611"/>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a:off x="642910" y="1391181"/>
            <a:ext cx="7715304" cy="12618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000"/>
              </a:buClr>
              <a:buFont typeface="Arial"/>
              <a:buNone/>
            </a:pPr>
            <a:r>
              <a:rPr b="1" i="0" lang="en-US" sz="4000" u="none" cap="none" strike="noStrike">
                <a:solidFill>
                  <a:srgbClr val="FFC000"/>
                </a:solidFill>
                <a:latin typeface="Arial"/>
                <a:ea typeface="Arial"/>
                <a:cs typeface="Arial"/>
                <a:sym typeface="Arial"/>
              </a:rPr>
              <a:t>Food Resources</a:t>
            </a:r>
            <a:br>
              <a:rPr b="1" i="0" lang="en-US" sz="4000" u="none" cap="none" strike="noStrike">
                <a:solidFill>
                  <a:srgbClr val="FF0000"/>
                </a:solidFill>
                <a:latin typeface="Arial"/>
                <a:ea typeface="Arial"/>
                <a:cs typeface="Arial"/>
                <a:sym typeface="Arial"/>
              </a:rPr>
            </a:br>
            <a:endParaRPr b="0" i="0" sz="3600" u="none" cap="none" strike="noStrike">
              <a:solidFill>
                <a:schemeClr val="dk1"/>
              </a:solidFill>
              <a:latin typeface="Arial"/>
              <a:ea typeface="Arial"/>
              <a:cs typeface="Arial"/>
              <a:sym typeface="Arial"/>
            </a:endParaRPr>
          </a:p>
        </p:txBody>
      </p:sp>
      <p:sp>
        <p:nvSpPr>
          <p:cNvPr id="90" name="Google Shape;90;p15"/>
          <p:cNvSpPr txBox="1"/>
          <p:nvPr>
            <p:ph idx="1" type="subTitle"/>
          </p:nvPr>
        </p:nvSpPr>
        <p:spPr>
          <a:xfrm>
            <a:off x="428596" y="3786190"/>
            <a:ext cx="8286808" cy="175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Times New Roman"/>
              <a:buNone/>
            </a:pPr>
            <a:r>
              <a:rPr b="1" i="0" lang="en-US" sz="3200" u="none" cap="none" strike="noStrike">
                <a:solidFill>
                  <a:schemeClr val="lt1"/>
                </a:solidFill>
                <a:latin typeface="Times New Roman"/>
                <a:ea typeface="Times New Roman"/>
                <a:cs typeface="Times New Roman"/>
                <a:sym typeface="Times New Roman"/>
              </a:rPr>
              <a:t>Dr. Nikhil K. Kothurkar</a:t>
            </a:r>
            <a:endParaRPr/>
          </a:p>
          <a:p>
            <a:pPr indent="0" lvl="0" marL="0" marR="0" rtl="0" algn="ctr">
              <a:lnSpc>
                <a:spcPct val="100000"/>
              </a:lnSpc>
              <a:spcBef>
                <a:spcPts val="0"/>
              </a:spcBef>
              <a:spcAft>
                <a:spcPts val="0"/>
              </a:spcAft>
              <a:buClr>
                <a:schemeClr val="dk1"/>
              </a:buClr>
              <a:buFont typeface="Times New Roman"/>
              <a:buNone/>
            </a:pPr>
            <a:r>
              <a:t/>
            </a:r>
            <a:endParaRPr b="0" i="0" sz="11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Associate Professor,</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Center of Excellence in </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Advanced Materials and Green Technologies</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Dept. of Chemical Engineering &amp; Materials Science,</a:t>
            </a:r>
            <a:endParaRPr/>
          </a:p>
          <a:p>
            <a:pPr indent="0" lvl="0" marL="0" marR="0" rtl="0" algn="ctr">
              <a:lnSpc>
                <a:spcPct val="100000"/>
              </a:lnSpc>
              <a:spcBef>
                <a:spcPts val="0"/>
              </a:spcBef>
              <a:spcAft>
                <a:spcPts val="0"/>
              </a:spcAft>
              <a:buClr>
                <a:schemeClr val="dk1"/>
              </a:buClr>
              <a:buFont typeface="Arial"/>
              <a:buNone/>
            </a:pPr>
            <a:r>
              <a:rPr b="0" i="0" lang="en-US" sz="2400" u="none" cap="none" strike="noStrike">
                <a:solidFill>
                  <a:srgbClr val="FFFF00"/>
                </a:solidFill>
                <a:latin typeface="Times New Roman"/>
                <a:ea typeface="Times New Roman"/>
                <a:cs typeface="Times New Roman"/>
                <a:sym typeface="Times New Roman"/>
              </a:rPr>
              <a:t>Amrita Vishwa Vidyapeetham,</a:t>
            </a:r>
            <a:endParaRPr/>
          </a:p>
          <a:p>
            <a:pPr indent="0" lvl="0" marL="0" marR="0" rtl="0" algn="ctr">
              <a:lnSpc>
                <a:spcPct val="100000"/>
              </a:lnSpc>
              <a:spcBef>
                <a:spcPts val="0"/>
              </a:spcBef>
              <a:spcAft>
                <a:spcPts val="0"/>
              </a:spcAft>
              <a:buClr>
                <a:schemeClr val="dk1"/>
              </a:buClr>
              <a:buFont typeface="Times New Roman"/>
              <a:buNone/>
            </a:pPr>
            <a:r>
              <a:rPr b="0" i="0" lang="en-US" sz="2400" u="none" cap="none" strike="noStrike">
                <a:solidFill>
                  <a:srgbClr val="FFFF00"/>
                </a:solidFill>
                <a:latin typeface="Times New Roman"/>
                <a:ea typeface="Times New Roman"/>
                <a:cs typeface="Times New Roman"/>
                <a:sym typeface="Times New Roman"/>
              </a:rPr>
              <a:t>Coimbatore -641112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Spare Arms and Feed the Hungry</a:t>
            </a:r>
            <a:endParaRPr/>
          </a:p>
        </p:txBody>
      </p:sp>
      <p:sp>
        <p:nvSpPr>
          <p:cNvPr id="161" name="Google Shape;161;p24"/>
          <p:cNvSpPr txBox="1"/>
          <p:nvPr>
            <p:ph idx="1" type="body"/>
          </p:nvPr>
        </p:nvSpPr>
        <p:spPr>
          <a:xfrm>
            <a:off x="228600" y="1295400"/>
            <a:ext cx="8610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Is solving the hunger problem impossible?</a:t>
            </a:r>
            <a:endParaRPr/>
          </a:p>
          <a:p>
            <a:pPr indent="-342900" lvl="0" marL="342900" marR="0" rtl="0" algn="l">
              <a:lnSpc>
                <a:spcPct val="100000"/>
              </a:lnSpc>
              <a:spcBef>
                <a:spcPts val="64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….Perhaps not!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the price of one missile, a school full of hungry children could eat lunch every day for 5 years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100 mi. child hunger deaths (over 1 decade: 1990-2000) could be prevented for: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the price of 10 stealth bombers, or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World military expenditure in 2 days!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4"/>
          <p:cNvSpPr txBox="1"/>
          <p:nvPr>
            <p:ph type="title"/>
          </p:nvPr>
        </p:nvSpPr>
        <p:spPr>
          <a:xfrm>
            <a:off x="222250" y="76200"/>
            <a:ext cx="8778900" cy="99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lang="en-US"/>
              <a:t>Agriculture: The Natural Paradigm</a:t>
            </a:r>
            <a:endParaRPr b="1" i="0" sz="4000" u="none" cap="none" strike="noStrike">
              <a:solidFill>
                <a:schemeClr val="dk1"/>
              </a:solidFill>
              <a:latin typeface="Times New Roman"/>
              <a:ea typeface="Times New Roman"/>
              <a:cs typeface="Times New Roman"/>
              <a:sym typeface="Times New Roman"/>
            </a:endParaRPr>
          </a:p>
        </p:txBody>
      </p:sp>
      <p:sp>
        <p:nvSpPr>
          <p:cNvPr id="788" name="Google Shape;788;p114"/>
          <p:cNvSpPr txBox="1"/>
          <p:nvPr>
            <p:ph idx="1" type="body"/>
          </p:nvPr>
        </p:nvSpPr>
        <p:spPr>
          <a:xfrm>
            <a:off x="123700" y="1066800"/>
            <a:ext cx="8877600" cy="4457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lang="en-US"/>
              <a:t>Natural ecosystems are self-supporting.</a:t>
            </a:r>
            <a:endParaRPr/>
          </a:p>
          <a:p>
            <a:pPr indent="-317500" lvl="0" marL="457200" rtl="0" algn="l">
              <a:spcBef>
                <a:spcPts val="0"/>
              </a:spcBef>
              <a:spcAft>
                <a:spcPts val="0"/>
              </a:spcAft>
              <a:buSzPts val="1400"/>
              <a:buChar char="●"/>
            </a:pPr>
            <a:r>
              <a:rPr lang="en-US"/>
              <a:t>They do not require external inputs other than rainwater, sunlight etc. </a:t>
            </a:r>
            <a:endParaRPr/>
          </a:p>
          <a:p>
            <a:pPr indent="-317500" lvl="0" marL="457200" marR="0" rtl="0" algn="l">
              <a:lnSpc>
                <a:spcPct val="100000"/>
              </a:lnSpc>
              <a:spcBef>
                <a:spcPts val="0"/>
              </a:spcBef>
              <a:spcAft>
                <a:spcPts val="0"/>
              </a:spcAft>
              <a:buSzPts val="1400"/>
              <a:buChar char="●"/>
            </a:pPr>
            <a:r>
              <a:rPr lang="en-US"/>
              <a:t>They lead to an improvement in fertility and productivity over time. </a:t>
            </a:r>
            <a:endParaRPr/>
          </a:p>
          <a:p>
            <a:pPr indent="-317500" lvl="0" marL="457200" marR="0" rtl="0" algn="l">
              <a:lnSpc>
                <a:spcPct val="100000"/>
              </a:lnSpc>
              <a:spcBef>
                <a:spcPts val="0"/>
              </a:spcBef>
              <a:spcAft>
                <a:spcPts val="0"/>
              </a:spcAft>
              <a:buSzPts val="1400"/>
              <a:buChar char="●"/>
            </a:pPr>
            <a:r>
              <a:rPr lang="en-US"/>
              <a:t>Can we design agricultural systems on the lines of natural ecosystems?</a:t>
            </a:r>
            <a:endParaRPr/>
          </a:p>
          <a:p>
            <a:pPr indent="-317500" lvl="0" marL="457200" marR="0" rtl="0" algn="l">
              <a:lnSpc>
                <a:spcPct val="100000"/>
              </a:lnSpc>
              <a:spcBef>
                <a:spcPts val="0"/>
              </a:spcBef>
              <a:spcAft>
                <a:spcPts val="0"/>
              </a:spcAft>
              <a:buClr>
                <a:srgbClr val="009900"/>
              </a:buClr>
              <a:buSzPts val="1400"/>
              <a:buChar char="●"/>
            </a:pPr>
            <a:r>
              <a:rPr b="1" lang="en-US">
                <a:solidFill>
                  <a:srgbClr val="009900"/>
                </a:solidFill>
              </a:rPr>
              <a:t>Nearly, self-supporting...requiring minimal inputs...and yet highly productive </a:t>
            </a:r>
            <a:endParaRPr b="1">
              <a:solidFill>
                <a:srgbClr val="009900"/>
              </a:solidFill>
            </a:endParaRPr>
          </a:p>
          <a:p>
            <a:pPr indent="0" lvl="0" marL="1143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5"/>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Food Forests and Agroecosystems</a:t>
            </a:r>
            <a:endParaRPr/>
          </a:p>
        </p:txBody>
      </p:sp>
      <p:sp>
        <p:nvSpPr>
          <p:cNvPr id="795" name="Google Shape;795;p115"/>
          <p:cNvSpPr txBox="1"/>
          <p:nvPr>
            <p:ph idx="1" type="body"/>
          </p:nvPr>
        </p:nvSpPr>
        <p:spPr>
          <a:xfrm>
            <a:off x="255725" y="1250725"/>
            <a:ext cx="8648100" cy="53934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latin typeface="Arial"/>
                <a:ea typeface="Arial"/>
                <a:cs typeface="Arial"/>
                <a:sym typeface="Arial"/>
              </a:rPr>
              <a:t>Geoff</a:t>
            </a:r>
            <a:r>
              <a:rPr lang="en-US" sz="2400">
                <a:latin typeface="Arial"/>
                <a:ea typeface="Arial"/>
                <a:cs typeface="Arial"/>
                <a:sym typeface="Arial"/>
              </a:rPr>
              <a:t> Lawton’s: </a:t>
            </a:r>
            <a:r>
              <a:rPr lang="en-US" sz="2400" u="sng">
                <a:solidFill>
                  <a:schemeClr val="hlink"/>
                </a:solidFill>
                <a:latin typeface="Arial"/>
                <a:ea typeface="Arial"/>
                <a:cs typeface="Arial"/>
                <a:sym typeface="Arial"/>
                <a:hlinkClick r:id="rId3"/>
              </a:rPr>
              <a:t>7 Food Forests in 7 minutes</a:t>
            </a:r>
            <a:r>
              <a:rPr lang="en-US" sz="2400">
                <a:latin typeface="Arial"/>
                <a:ea typeface="Arial"/>
                <a:cs typeface="Arial"/>
                <a:sym typeface="Arial"/>
              </a:rPr>
              <a:t> (7 min)</a:t>
            </a:r>
            <a:endParaRPr sz="2400">
              <a:latin typeface="Arial"/>
              <a:ea typeface="Arial"/>
              <a:cs typeface="Arial"/>
              <a:sym typeface="Arial"/>
            </a:endParaRPr>
          </a:p>
          <a:p>
            <a:pPr indent="-381000" lvl="0" marL="457200" rtl="0" algn="l">
              <a:spcBef>
                <a:spcPts val="0"/>
              </a:spcBef>
              <a:spcAft>
                <a:spcPts val="0"/>
              </a:spcAft>
              <a:buSzPts val="2400"/>
              <a:buChar char="●"/>
            </a:pPr>
            <a:r>
              <a:rPr lang="en-US" sz="2400" u="sng">
                <a:solidFill>
                  <a:srgbClr val="00387E"/>
                </a:solidFill>
                <a:latin typeface="Arial"/>
                <a:ea typeface="Arial"/>
                <a:cs typeface="Arial"/>
                <a:sym typeface="Arial"/>
                <a:hlinkClick r:id="rId4"/>
              </a:rPr>
              <a:t>300 Year Old Food Forest in Vietnam</a:t>
            </a:r>
            <a:r>
              <a:rPr lang="en-US" sz="2400">
                <a:solidFill>
                  <a:schemeClr val="dk2"/>
                </a:solidFill>
                <a:latin typeface="Arial"/>
                <a:ea typeface="Arial"/>
                <a:cs typeface="Arial"/>
                <a:sym typeface="Arial"/>
              </a:rPr>
              <a:t> (6 min)</a:t>
            </a:r>
            <a:endParaRPr sz="2400">
              <a:latin typeface="Arial"/>
              <a:ea typeface="Arial"/>
              <a:cs typeface="Arial"/>
              <a:sym typeface="Arial"/>
            </a:endParaRPr>
          </a:p>
          <a:p>
            <a:pPr indent="-381000" lvl="0" marL="457200" marR="76200" rtl="0" algn="l">
              <a:lnSpc>
                <a:spcPct val="115000"/>
              </a:lnSpc>
              <a:spcBef>
                <a:spcPts val="0"/>
              </a:spcBef>
              <a:spcAft>
                <a:spcPts val="0"/>
              </a:spcAft>
              <a:buSzPts val="2400"/>
              <a:buChar char="●"/>
            </a:pPr>
            <a:r>
              <a:rPr lang="en-US" sz="2400">
                <a:latin typeface="Arial"/>
                <a:ea typeface="Arial"/>
                <a:cs typeface="Arial"/>
                <a:sym typeface="Arial"/>
              </a:rPr>
              <a:t>Padma Shri Subhash Palekar’s </a:t>
            </a:r>
            <a:r>
              <a:rPr lang="en-US" sz="2400" u="sng">
                <a:solidFill>
                  <a:schemeClr val="hlink"/>
                </a:solidFill>
                <a:highlight>
                  <a:srgbClr val="FAFAFA"/>
                </a:highlight>
                <a:latin typeface="Arial"/>
                <a:ea typeface="Arial"/>
                <a:cs typeface="Arial"/>
                <a:sym typeface="Arial"/>
                <a:hlinkClick r:id="rId5"/>
              </a:rPr>
              <a:t>Zero Budget Natural Farming in India - How it can transform Agriculture in - Current Affairs 2018 (16 min) - Hindi</a:t>
            </a:r>
            <a:endParaRPr sz="2400" u="sng">
              <a:solidFill>
                <a:schemeClr val="hlink"/>
              </a:solidFill>
              <a:highlight>
                <a:srgbClr val="FAFAFA"/>
              </a:highlight>
              <a:latin typeface="Arial"/>
              <a:ea typeface="Arial"/>
              <a:cs typeface="Arial"/>
              <a:sym typeface="Arial"/>
              <a:hlinkClick r:id="rId6"/>
            </a:endParaRPr>
          </a:p>
          <a:p>
            <a:pPr indent="-381000" lvl="0" marL="457200" marR="76200" rtl="0" algn="l">
              <a:lnSpc>
                <a:spcPct val="115000"/>
              </a:lnSpc>
              <a:spcBef>
                <a:spcPts val="0"/>
              </a:spcBef>
              <a:spcAft>
                <a:spcPts val="0"/>
              </a:spcAft>
              <a:buSzPts val="2400"/>
              <a:buChar char="●"/>
            </a:pPr>
            <a:r>
              <a:rPr lang="en-US" sz="2400" u="sng">
                <a:solidFill>
                  <a:schemeClr val="hlink"/>
                </a:solidFill>
                <a:highlight>
                  <a:srgbClr val="FAFAFA"/>
                </a:highlight>
                <a:latin typeface="Arial"/>
                <a:ea typeface="Arial"/>
                <a:cs typeface="Arial"/>
                <a:sym typeface="Arial"/>
                <a:hlinkClick r:id="rId7"/>
              </a:rPr>
              <a:t>Kailash Murthy and Natural Farming (13 min)</a:t>
            </a:r>
            <a:endParaRPr sz="2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16"/>
          <p:cNvSpPr txBox="1"/>
          <p:nvPr>
            <p:ph type="title"/>
          </p:nvPr>
        </p:nvSpPr>
        <p:spPr>
          <a:xfrm>
            <a:off x="135950" y="76200"/>
            <a:ext cx="88500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Superiority of the Natural Paradigm</a:t>
            </a:r>
            <a:endParaRPr/>
          </a:p>
        </p:txBody>
      </p:sp>
      <p:sp>
        <p:nvSpPr>
          <p:cNvPr id="802" name="Google Shape;802;p116"/>
          <p:cNvSpPr txBox="1"/>
          <p:nvPr>
            <p:ph idx="1" type="body"/>
          </p:nvPr>
        </p:nvSpPr>
        <p:spPr>
          <a:xfrm>
            <a:off x="766150" y="3074775"/>
            <a:ext cx="5883300" cy="8124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rPr lang="en-US"/>
              <a:t>Efficiency     =        Output</a:t>
            </a:r>
            <a:endParaRPr/>
          </a:p>
        </p:txBody>
      </p:sp>
      <p:sp>
        <p:nvSpPr>
          <p:cNvPr id="803" name="Google Shape;803;p116"/>
          <p:cNvSpPr/>
          <p:nvPr/>
        </p:nvSpPr>
        <p:spPr>
          <a:xfrm>
            <a:off x="5383950" y="1223150"/>
            <a:ext cx="3602100" cy="907200"/>
          </a:xfrm>
          <a:prstGeom prst="wedgeRectCallout">
            <a:avLst>
              <a:gd fmla="val -61613" name="adj1"/>
              <a:gd fmla="val 187643"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US" sz="2000"/>
              <a:t>High yields.</a:t>
            </a:r>
            <a:endParaRPr sz="2000"/>
          </a:p>
          <a:p>
            <a:pPr indent="-355600" lvl="0" marL="457200" rtl="0" algn="l">
              <a:spcBef>
                <a:spcPts val="0"/>
              </a:spcBef>
              <a:spcAft>
                <a:spcPts val="0"/>
              </a:spcAft>
              <a:buSzPts val="2000"/>
              <a:buChar char="●"/>
            </a:pPr>
            <a:r>
              <a:rPr lang="en-US" sz="2000"/>
              <a:t>Overyielding polycultures</a:t>
            </a:r>
            <a:endParaRPr sz="2000"/>
          </a:p>
        </p:txBody>
      </p:sp>
      <p:sp>
        <p:nvSpPr>
          <p:cNvPr id="804" name="Google Shape;804;p116"/>
          <p:cNvSpPr/>
          <p:nvPr/>
        </p:nvSpPr>
        <p:spPr>
          <a:xfrm>
            <a:off x="6873300" y="4257100"/>
            <a:ext cx="2270700" cy="2134500"/>
          </a:xfrm>
          <a:prstGeom prst="wedgeRectCallout">
            <a:avLst>
              <a:gd fmla="val -119345" name="adj1"/>
              <a:gd fmla="val -37942"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Low inputs of:	</a:t>
            </a:r>
            <a:endParaRPr sz="2000"/>
          </a:p>
          <a:p>
            <a:pPr indent="-355600" lvl="0" marL="457200" rtl="0" algn="l">
              <a:spcBef>
                <a:spcPts val="0"/>
              </a:spcBef>
              <a:spcAft>
                <a:spcPts val="0"/>
              </a:spcAft>
              <a:buSzPts val="2000"/>
              <a:buChar char="●"/>
            </a:pPr>
            <a:r>
              <a:rPr lang="en-US" sz="2000"/>
              <a:t>manure</a:t>
            </a:r>
            <a:endParaRPr sz="2000"/>
          </a:p>
          <a:p>
            <a:pPr indent="-355600" lvl="0" marL="457200" rtl="0" algn="l">
              <a:spcBef>
                <a:spcPts val="0"/>
              </a:spcBef>
              <a:spcAft>
                <a:spcPts val="0"/>
              </a:spcAft>
              <a:buSzPts val="2000"/>
              <a:buChar char="●"/>
            </a:pPr>
            <a:r>
              <a:rPr lang="en-US" sz="2000"/>
              <a:t>labor </a:t>
            </a:r>
            <a:endParaRPr sz="2000"/>
          </a:p>
          <a:p>
            <a:pPr indent="-355600" lvl="0" marL="457200" rtl="0" algn="l">
              <a:spcBef>
                <a:spcPts val="0"/>
              </a:spcBef>
              <a:spcAft>
                <a:spcPts val="0"/>
              </a:spcAft>
              <a:buSzPts val="2000"/>
              <a:buChar char="●"/>
            </a:pPr>
            <a:r>
              <a:rPr lang="en-US" sz="2000"/>
              <a:t>machinery</a:t>
            </a:r>
            <a:endParaRPr sz="2000"/>
          </a:p>
          <a:p>
            <a:pPr indent="-355600" lvl="0" marL="457200" rtl="0" algn="l">
              <a:spcBef>
                <a:spcPts val="0"/>
              </a:spcBef>
              <a:spcAft>
                <a:spcPts val="0"/>
              </a:spcAft>
              <a:buSzPts val="2000"/>
              <a:buChar char="●"/>
            </a:pPr>
            <a:r>
              <a:rPr lang="en-US" sz="2000"/>
              <a:t>irrigation, etc.</a:t>
            </a:r>
            <a:endParaRPr sz="2000"/>
          </a:p>
        </p:txBody>
      </p:sp>
      <p:sp>
        <p:nvSpPr>
          <p:cNvPr id="805" name="Google Shape;805;p116"/>
          <p:cNvSpPr/>
          <p:nvPr/>
        </p:nvSpPr>
        <p:spPr>
          <a:xfrm>
            <a:off x="728000" y="1299425"/>
            <a:ext cx="1643400" cy="907200"/>
          </a:xfrm>
          <a:prstGeom prst="wedgeRectCallout">
            <a:avLst>
              <a:gd fmla="val -7328" name="adj1"/>
              <a:gd fmla="val 139596"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Very High Efficiency!!</a:t>
            </a:r>
            <a:endParaRPr sz="2000"/>
          </a:p>
        </p:txBody>
      </p:sp>
      <p:sp>
        <p:nvSpPr>
          <p:cNvPr id="806" name="Google Shape;806;p116"/>
          <p:cNvSpPr txBox="1"/>
          <p:nvPr/>
        </p:nvSpPr>
        <p:spPr>
          <a:xfrm>
            <a:off x="3930150" y="4054225"/>
            <a:ext cx="1740900" cy="589800"/>
          </a:xfrm>
          <a:prstGeom prst="rect">
            <a:avLst/>
          </a:prstGeom>
          <a:noFill/>
          <a:ln>
            <a:noFill/>
          </a:ln>
        </p:spPr>
        <p:txBody>
          <a:bodyPr anchorCtr="0" anchor="ctr" bIns="91425" lIns="91425" spcFirstLastPara="1" rIns="91425" wrap="square" tIns="91425">
            <a:noAutofit/>
          </a:bodyPr>
          <a:lstStyle/>
          <a:p>
            <a:pPr indent="-25400" lvl="0" marL="342900" rtl="0" algn="l">
              <a:spcBef>
                <a:spcPts val="640"/>
              </a:spcBef>
              <a:spcAft>
                <a:spcPts val="0"/>
              </a:spcAft>
              <a:buNone/>
            </a:pPr>
            <a:r>
              <a:rPr lang="en-US" sz="3200">
                <a:solidFill>
                  <a:schemeClr val="dk1"/>
                </a:solidFill>
                <a:latin typeface="Times New Roman"/>
                <a:ea typeface="Times New Roman"/>
                <a:cs typeface="Times New Roman"/>
                <a:sym typeface="Times New Roman"/>
              </a:rPr>
              <a:t> Inputs</a:t>
            </a:r>
            <a:endParaRPr/>
          </a:p>
        </p:txBody>
      </p:sp>
      <p:cxnSp>
        <p:nvCxnSpPr>
          <p:cNvPr id="807" name="Google Shape;807;p116"/>
          <p:cNvCxnSpPr/>
          <p:nvPr/>
        </p:nvCxnSpPr>
        <p:spPr>
          <a:xfrm>
            <a:off x="4080475" y="3953325"/>
            <a:ext cx="1953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17"/>
          <p:cNvSpPr txBox="1"/>
          <p:nvPr>
            <p:ph type="title"/>
          </p:nvPr>
        </p:nvSpPr>
        <p:spPr>
          <a:xfrm>
            <a:off x="0" y="76200"/>
            <a:ext cx="9144000" cy="99059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3600">
                <a:solidFill>
                  <a:srgbClr val="00FF00"/>
                </a:solidFill>
              </a:rPr>
              <a:t>Meet The Grandfather of Natural Farming...</a:t>
            </a:r>
            <a:r>
              <a:rPr lang="en-US" sz="3600">
                <a:solidFill>
                  <a:srgbClr val="00FF00"/>
                </a:solidFill>
              </a:rPr>
              <a:t> </a:t>
            </a:r>
            <a:r>
              <a:rPr lang="en-US" sz="3600"/>
              <a:t>Masanobu Fukuoka</a:t>
            </a:r>
            <a:endParaRPr sz="3600"/>
          </a:p>
        </p:txBody>
      </p:sp>
      <p:sp>
        <p:nvSpPr>
          <p:cNvPr id="813" name="Google Shape;813;p117"/>
          <p:cNvSpPr txBox="1"/>
          <p:nvPr>
            <p:ph idx="1" type="body"/>
          </p:nvPr>
        </p:nvSpPr>
        <p:spPr>
          <a:xfrm>
            <a:off x="150875" y="1152150"/>
            <a:ext cx="8993400" cy="5205900"/>
          </a:xfrm>
          <a:prstGeom prst="rect">
            <a:avLst/>
          </a:prstGeom>
          <a:noFill/>
          <a:ln>
            <a:noFill/>
          </a:ln>
        </p:spPr>
        <p:txBody>
          <a:bodyPr anchorCtr="0" anchor="t" bIns="91425" lIns="91425" spcFirstLastPara="1" rIns="91425" wrap="square" tIns="91425">
            <a:noAutofit/>
          </a:bodyPr>
          <a:lstStyle/>
          <a:p>
            <a:pPr indent="-406400" lvl="0" marL="457200" rtl="0" algn="l">
              <a:spcBef>
                <a:spcPts val="640"/>
              </a:spcBef>
              <a:spcAft>
                <a:spcPts val="0"/>
              </a:spcAft>
              <a:buSzPts val="2800"/>
              <a:buChar char="●"/>
            </a:pPr>
            <a:r>
              <a:rPr lang="en-US" sz="2800"/>
              <a:t>Agricultural scientist, farmer, philosopher, admirer of Gandhi.</a:t>
            </a:r>
            <a:endParaRPr sz="2800"/>
          </a:p>
          <a:p>
            <a:pPr indent="-406400" lvl="0" marL="457200" rtl="0" algn="l">
              <a:spcBef>
                <a:spcPts val="0"/>
              </a:spcBef>
              <a:spcAft>
                <a:spcPts val="0"/>
              </a:spcAft>
              <a:buSzPts val="2800"/>
              <a:buChar char="●"/>
            </a:pPr>
            <a:r>
              <a:rPr lang="en-US" sz="2800"/>
              <a:t>Awards: Ramon Magsaysay Award, Desikottam Award, Earth Council Award</a:t>
            </a:r>
            <a:endParaRPr sz="2800"/>
          </a:p>
          <a:p>
            <a:pPr indent="-406400" lvl="0" marL="457200" marR="0" rtl="0" algn="l">
              <a:lnSpc>
                <a:spcPct val="100000"/>
              </a:lnSpc>
              <a:spcBef>
                <a:spcPts val="0"/>
              </a:spcBef>
              <a:spcAft>
                <a:spcPts val="0"/>
              </a:spcAft>
              <a:buSzPts val="2800"/>
              <a:buChar char="●"/>
            </a:pPr>
            <a:r>
              <a:rPr lang="en-US" sz="2800"/>
              <a:t>Author of</a:t>
            </a:r>
            <a:r>
              <a:rPr b="0" i="0" lang="en-US" sz="2800" u="none" cap="none" strike="noStrike">
                <a:solidFill>
                  <a:schemeClr val="dk1"/>
                </a:solidFill>
                <a:latin typeface="Times New Roman"/>
                <a:ea typeface="Times New Roman"/>
                <a:cs typeface="Times New Roman"/>
                <a:sym typeface="Times New Roman"/>
              </a:rPr>
              <a:t>: “ </a:t>
            </a:r>
            <a:r>
              <a:rPr b="0" i="0" lang="en-US" sz="2800" u="sng" cap="none" strike="noStrike">
                <a:solidFill>
                  <a:schemeClr val="hlink"/>
                </a:solidFill>
                <a:latin typeface="Times New Roman"/>
                <a:ea typeface="Times New Roman"/>
                <a:cs typeface="Times New Roman"/>
                <a:sym typeface="Times New Roman"/>
                <a:hlinkClick r:id="rId3"/>
              </a:rPr>
              <a:t>The One-Straw Revolution</a:t>
            </a:r>
            <a:r>
              <a:rPr b="0" i="0" lang="en-US" sz="2800" u="none" cap="none" strike="noStrike">
                <a:solidFill>
                  <a:schemeClr val="dk1"/>
                </a:solidFill>
                <a:latin typeface="Times New Roman"/>
                <a:ea typeface="Times New Roman"/>
                <a:cs typeface="Times New Roman"/>
                <a:sym typeface="Times New Roman"/>
              </a:rPr>
              <a:t>” By Masanobu Fukuoka (and 3 other titles)</a:t>
            </a:r>
            <a:endParaRPr sz="2800"/>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No-till, no fertilizer, no pesticide, ground mulch and green cover, direct seeding (seed balls)</a:t>
            </a:r>
            <a:endParaRPr/>
          </a:p>
          <a:p>
            <a:pPr indent="-228600" lvl="0" marL="342900" marR="0" rtl="0" algn="l">
              <a:lnSpc>
                <a:spcPct val="100000"/>
              </a:lnSpc>
              <a:spcBef>
                <a:spcPts val="640"/>
              </a:spcBef>
              <a:spcAft>
                <a:spcPts val="0"/>
              </a:spcAft>
              <a:buClr>
                <a:schemeClr val="dk1"/>
              </a:buClr>
              <a:buFont typeface="Arial"/>
              <a:buNone/>
            </a:pPr>
            <a:r>
              <a:rPr b="1" i="0" lang="en-US" sz="2400" u="none" cap="none" strike="noStrike">
                <a:solidFill>
                  <a:schemeClr val="dk1"/>
                </a:solidFill>
                <a:latin typeface="Times New Roman"/>
                <a:ea typeface="Times New Roman"/>
                <a:cs typeface="Times New Roman"/>
                <a:sym typeface="Times New Roman"/>
              </a:rPr>
              <a:t>Watch Videos: </a:t>
            </a:r>
            <a:endParaRPr b="1" i="0" sz="2400" u="sng" cap="none" strike="noStrike">
              <a:solidFill>
                <a:schemeClr val="hlink"/>
              </a:solidFill>
              <a:latin typeface="Times New Roman"/>
              <a:ea typeface="Times New Roman"/>
              <a:cs typeface="Times New Roman"/>
              <a:sym typeface="Times New Roman"/>
              <a:hlinkClick r:id="rId4"/>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5"/>
              </a:rPr>
              <a:t>One Straw Revolution - by Masanobu Fukuoka</a:t>
            </a:r>
            <a:r>
              <a:rPr b="1" i="0" lang="en-US" sz="2200" u="none" cap="none" strike="noStrike">
                <a:solidFill>
                  <a:schemeClr val="dk1"/>
                </a:solidFill>
                <a:latin typeface="Times New Roman"/>
                <a:ea typeface="Times New Roman"/>
                <a:cs typeface="Times New Roman"/>
                <a:sym typeface="Times New Roman"/>
              </a:rPr>
              <a:t> (24.38)</a:t>
            </a:r>
            <a:endParaRPr b="1" i="0" sz="2200" u="sng" cap="none" strike="noStrike">
              <a:solidFill>
                <a:schemeClr val="hlink"/>
              </a:solidFill>
              <a:latin typeface="Times New Roman"/>
              <a:ea typeface="Times New Roman"/>
              <a:cs typeface="Times New Roman"/>
              <a:sym typeface="Times New Roman"/>
              <a:hlinkClick r:id="rId6"/>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7"/>
              </a:rPr>
              <a:t>How to do Masanobu Fukuoka's natural farming. (13.28)</a:t>
            </a:r>
            <a:endParaRPr b="1" i="0" sz="2200" u="none" cap="none" strike="noStrike">
              <a:solidFill>
                <a:schemeClr val="dk1"/>
              </a:solidFill>
              <a:latin typeface="Times New Roman"/>
              <a:ea typeface="Times New Roman"/>
              <a:cs typeface="Times New Roman"/>
              <a:sym typeface="Times New Roman"/>
            </a:endParaRPr>
          </a:p>
          <a:p>
            <a:pPr indent="-215900" lvl="0" marL="342900" marR="0" rtl="0" algn="l">
              <a:lnSpc>
                <a:spcPct val="100000"/>
              </a:lnSpc>
              <a:spcBef>
                <a:spcPts val="640"/>
              </a:spcBef>
              <a:spcAft>
                <a:spcPts val="0"/>
              </a:spcAft>
              <a:buClr>
                <a:schemeClr val="dk1"/>
              </a:buClr>
              <a:buSzPts val="2200"/>
              <a:buFont typeface="Arial"/>
              <a:buChar char="●"/>
            </a:pPr>
            <a:r>
              <a:rPr b="1" i="0" lang="en-US" sz="2200" u="sng" cap="none" strike="noStrike">
                <a:solidFill>
                  <a:schemeClr val="hlink"/>
                </a:solidFill>
                <a:latin typeface="Times New Roman"/>
                <a:ea typeface="Times New Roman"/>
                <a:cs typeface="Times New Roman"/>
                <a:sym typeface="Times New Roman"/>
                <a:hlinkClick r:id="rId8"/>
              </a:rPr>
              <a:t>Masanobu Fukuoka rice and orchard techniques</a:t>
            </a:r>
            <a:r>
              <a:rPr b="1" i="0" lang="en-US" sz="2200" u="none" cap="none" strike="noStrike">
                <a:solidFill>
                  <a:schemeClr val="dk1"/>
                </a:solidFill>
                <a:latin typeface="Times New Roman"/>
                <a:ea typeface="Times New Roman"/>
                <a:cs typeface="Times New Roman"/>
                <a:sym typeface="Times New Roman"/>
              </a:rPr>
              <a:t> (5.35)</a:t>
            </a:r>
            <a:endParaRPr b="0" i="0" sz="2200" u="none" cap="none" strike="noStrike">
              <a:solidFill>
                <a:schemeClr val="dk1"/>
              </a:solidFill>
              <a:latin typeface="Times New Roman"/>
              <a:ea typeface="Times New Roman"/>
              <a:cs typeface="Times New Roman"/>
              <a:sym typeface="Times New Roman"/>
            </a:endParaRPr>
          </a:p>
        </p:txBody>
      </p:sp>
      <p:pic>
        <p:nvPicPr>
          <p:cNvPr id="814" name="Google Shape;814;p117"/>
          <p:cNvPicPr preferRelativeResize="0"/>
          <p:nvPr/>
        </p:nvPicPr>
        <p:blipFill>
          <a:blip r:embed="rId9">
            <a:alphaModFix/>
          </a:blip>
          <a:stretch>
            <a:fillRect/>
          </a:stretch>
        </p:blipFill>
        <p:spPr>
          <a:xfrm>
            <a:off x="7406650" y="4283450"/>
            <a:ext cx="1737350" cy="1736350"/>
          </a:xfrm>
          <a:prstGeom prst="rect">
            <a:avLst/>
          </a:prstGeom>
          <a:noFill/>
          <a:ln>
            <a:noFill/>
          </a:ln>
        </p:spPr>
      </p:pic>
      <p:sp>
        <p:nvSpPr>
          <p:cNvPr id="815" name="Google Shape;815;p117"/>
          <p:cNvSpPr txBox="1"/>
          <p:nvPr/>
        </p:nvSpPr>
        <p:spPr>
          <a:xfrm>
            <a:off x="7421950" y="6509625"/>
            <a:ext cx="1737300" cy="2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https://en.wikipedia.org/wiki/Masanobu_Fukuoka</a:t>
            </a:r>
            <a:endParaRPr sz="1000"/>
          </a:p>
        </p:txBody>
      </p:sp>
      <p:sp>
        <p:nvSpPr>
          <p:cNvPr id="816" name="Google Shape;816;p117"/>
          <p:cNvSpPr txBox="1"/>
          <p:nvPr/>
        </p:nvSpPr>
        <p:spPr>
          <a:xfrm>
            <a:off x="7211075" y="5948775"/>
            <a:ext cx="1962000" cy="4269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500"/>
              </a:spcBef>
              <a:spcAft>
                <a:spcPts val="0"/>
              </a:spcAft>
              <a:buNone/>
            </a:pPr>
            <a:r>
              <a:rPr b="1" lang="en-US">
                <a:solidFill>
                  <a:schemeClr val="dk2"/>
                </a:solidFill>
                <a:highlight>
                  <a:srgbClr val="F9F9F9"/>
                </a:highlight>
              </a:rPr>
              <a:t>Masanobu Fukuoka</a:t>
            </a:r>
            <a:endParaRPr b="1">
              <a:solidFill>
                <a:schemeClr val="dk2"/>
              </a:solidFill>
              <a:highlight>
                <a:srgbClr val="F9F9F9"/>
              </a:highlight>
            </a:endParaRPr>
          </a:p>
          <a:p>
            <a:pPr indent="0" lvl="0" marL="114300" rtl="0" algn="ctr">
              <a:lnSpc>
                <a:spcPct val="100000"/>
              </a:lnSpc>
              <a:spcBef>
                <a:spcPts val="500"/>
              </a:spcBef>
              <a:spcAft>
                <a:spcPts val="500"/>
              </a:spcAft>
              <a:buNone/>
            </a:pPr>
            <a:r>
              <a:rPr b="1" lang="en-US">
                <a:solidFill>
                  <a:schemeClr val="dk2"/>
                </a:solidFill>
                <a:highlight>
                  <a:srgbClr val="F9F9F9"/>
                </a:highlight>
              </a:rPr>
              <a:t> (1913-2008)</a:t>
            </a:r>
            <a:endParaRPr b="1">
              <a:solidFill>
                <a:schemeClr val="dk2"/>
              </a:solidFill>
              <a:highlight>
                <a:srgbClr val="F9F9F9"/>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id="822" name="Google Shape;822;p118"/>
          <p:cNvPicPr preferRelativeResize="0"/>
          <p:nvPr/>
        </p:nvPicPr>
        <p:blipFill rotWithShape="1">
          <a:blip r:embed="rId3">
            <a:alphaModFix/>
          </a:blip>
          <a:srcRect b="0" l="13133" r="12500" t="0"/>
          <a:stretch/>
        </p:blipFill>
        <p:spPr>
          <a:xfrm>
            <a:off x="0" y="3552550"/>
            <a:ext cx="5000451" cy="3200400"/>
          </a:xfrm>
          <a:prstGeom prst="rect">
            <a:avLst/>
          </a:prstGeom>
          <a:noFill/>
          <a:ln>
            <a:noFill/>
          </a:ln>
        </p:spPr>
      </p:pic>
      <p:sp>
        <p:nvSpPr>
          <p:cNvPr id="823" name="Google Shape;823;p118"/>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8"/>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pic>
        <p:nvPicPr>
          <p:cNvPr id="825" name="Google Shape;825;p118"/>
          <p:cNvPicPr preferRelativeResize="0"/>
          <p:nvPr/>
        </p:nvPicPr>
        <p:blipFill rotWithShape="1">
          <a:blip r:embed="rId4">
            <a:alphaModFix/>
          </a:blip>
          <a:srcRect b="0" l="20131" r="11604" t="0"/>
          <a:stretch/>
        </p:blipFill>
        <p:spPr>
          <a:xfrm>
            <a:off x="3343650" y="5157825"/>
            <a:ext cx="1618500" cy="1581900"/>
          </a:xfrm>
          <a:prstGeom prst="rect">
            <a:avLst/>
          </a:prstGeom>
          <a:noFill/>
          <a:ln>
            <a:noFill/>
          </a:ln>
        </p:spPr>
      </p:pic>
      <p:pic>
        <p:nvPicPr>
          <p:cNvPr id="826" name="Google Shape;826;p118"/>
          <p:cNvPicPr preferRelativeResize="0"/>
          <p:nvPr/>
        </p:nvPicPr>
        <p:blipFill rotWithShape="1">
          <a:blip r:embed="rId5">
            <a:alphaModFix/>
          </a:blip>
          <a:srcRect b="0" l="0" r="0" t="16394"/>
          <a:stretch/>
        </p:blipFill>
        <p:spPr>
          <a:xfrm>
            <a:off x="5000450" y="50700"/>
            <a:ext cx="4143550" cy="2675725"/>
          </a:xfrm>
          <a:prstGeom prst="rect">
            <a:avLst/>
          </a:prstGeom>
          <a:noFill/>
          <a:ln>
            <a:noFill/>
          </a:ln>
        </p:spPr>
      </p:pic>
      <p:sp>
        <p:nvSpPr>
          <p:cNvPr id="827" name="Google Shape;827;p118"/>
          <p:cNvSpPr txBox="1"/>
          <p:nvPr/>
        </p:nvSpPr>
        <p:spPr>
          <a:xfrm>
            <a:off x="2866338" y="6259675"/>
            <a:ext cx="2370900" cy="72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http://2.bp.blogspot.com/--cXAANZ7iSY/T7Z2rDYPYyI/AAAAAAAAB2c/8nyRgLeBVAc/s1600/masanobu-fukuoka.jpg</a:t>
            </a:r>
            <a:endParaRPr sz="1000"/>
          </a:p>
        </p:txBody>
      </p:sp>
      <p:sp>
        <p:nvSpPr>
          <p:cNvPr id="828" name="Google Shape;828;p118"/>
          <p:cNvSpPr txBox="1"/>
          <p:nvPr/>
        </p:nvSpPr>
        <p:spPr>
          <a:xfrm>
            <a:off x="5124450" y="3066900"/>
            <a:ext cx="3810000" cy="44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http://2.bp.blogspot.com/--cXAANZ7iSY/T7Z2rDYPYyI/AAAAAAAAB2c/8nyRgLeBVAc/s1600/masanobu-fukuoka.jpg</a:t>
            </a:r>
            <a:endParaRPr sz="1000"/>
          </a:p>
        </p:txBody>
      </p:sp>
      <p:pic>
        <p:nvPicPr>
          <p:cNvPr id="829" name="Google Shape;829;p118"/>
          <p:cNvPicPr preferRelativeResize="0"/>
          <p:nvPr/>
        </p:nvPicPr>
        <p:blipFill rotWithShape="1">
          <a:blip r:embed="rId6">
            <a:alphaModFix/>
          </a:blip>
          <a:srcRect b="0" l="2219" r="2533" t="0"/>
          <a:stretch/>
        </p:blipFill>
        <p:spPr>
          <a:xfrm>
            <a:off x="0" y="50700"/>
            <a:ext cx="5000450" cy="3692925"/>
          </a:xfrm>
          <a:prstGeom prst="rect">
            <a:avLst/>
          </a:prstGeom>
          <a:noFill/>
          <a:ln>
            <a:noFill/>
          </a:ln>
        </p:spPr>
      </p:pic>
      <p:sp>
        <p:nvSpPr>
          <p:cNvPr id="830" name="Google Shape;830;p118"/>
          <p:cNvSpPr txBox="1"/>
          <p:nvPr/>
        </p:nvSpPr>
        <p:spPr>
          <a:xfrm>
            <a:off x="57150" y="3158325"/>
            <a:ext cx="48855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http://2.bp.blogspot.com/-K0CH6gojoxo/UWYcbiSIcgI/AAAAAAAAA8s/XU8F5rdhxI8/s1600/fukuoka-1.png</a:t>
            </a:r>
            <a:endParaRPr sz="1000"/>
          </a:p>
        </p:txBody>
      </p:sp>
      <p:sp>
        <p:nvSpPr>
          <p:cNvPr id="831" name="Google Shape;831;p118"/>
          <p:cNvSpPr txBox="1"/>
          <p:nvPr/>
        </p:nvSpPr>
        <p:spPr>
          <a:xfrm>
            <a:off x="524250" y="6130125"/>
            <a:ext cx="1319400" cy="33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http://www.ekoideas.es/blog/wp-content/uploads/ecd48bb9637f1cc6d6067131ec45b942.jpg</a:t>
            </a:r>
            <a:endParaRPr sz="800"/>
          </a:p>
        </p:txBody>
      </p:sp>
      <p:sp>
        <p:nvSpPr>
          <p:cNvPr id="832" name="Google Shape;832;p118"/>
          <p:cNvSpPr txBox="1"/>
          <p:nvPr/>
        </p:nvSpPr>
        <p:spPr>
          <a:xfrm>
            <a:off x="238800" y="6461025"/>
            <a:ext cx="47040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http://i.ytimg.com/vi/XSKSxLHMv9k/maxresdefault.jpg</a:t>
            </a:r>
            <a:endParaRPr sz="800"/>
          </a:p>
        </p:txBody>
      </p:sp>
      <p:pic>
        <p:nvPicPr>
          <p:cNvPr id="833" name="Google Shape;833;p118"/>
          <p:cNvPicPr preferRelativeResize="0"/>
          <p:nvPr/>
        </p:nvPicPr>
        <p:blipFill>
          <a:blip r:embed="rId7">
            <a:alphaModFix/>
          </a:blip>
          <a:stretch>
            <a:fillRect/>
          </a:stretch>
        </p:blipFill>
        <p:spPr>
          <a:xfrm>
            <a:off x="5000450" y="2762100"/>
            <a:ext cx="4143549" cy="3975475"/>
          </a:xfrm>
          <a:prstGeom prst="rect">
            <a:avLst/>
          </a:prstGeom>
          <a:noFill/>
          <a:ln>
            <a:noFill/>
          </a:ln>
        </p:spPr>
      </p:pic>
      <p:sp>
        <p:nvSpPr>
          <p:cNvPr id="834" name="Google Shape;834;p118"/>
          <p:cNvSpPr txBox="1"/>
          <p:nvPr/>
        </p:nvSpPr>
        <p:spPr>
          <a:xfrm>
            <a:off x="5276850" y="6461025"/>
            <a:ext cx="3694200" cy="52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http://www.vidaenlatierra.com/images/latest-projects/Masanobu-Fukuoka.jpg</a:t>
            </a:r>
            <a:endParaRPr sz="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9"/>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841" name="Google Shape;841;p119"/>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842" name="Google Shape;842;p119"/>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0"/>
          <p:cNvSpPr/>
          <p:nvPr/>
        </p:nvSpPr>
        <p:spPr>
          <a:xfrm>
            <a:off x="457200" y="1219200"/>
            <a:ext cx="8229600" cy="255428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Dr R. K. Pachauri, Chairman of IPCC: “We didn’t say it before, but we are saying it now. One of the best ways to fight global warming is to adopt a vegetarian diet”. Speech in Geneva, January 15, 2008</a:t>
            </a:r>
            <a:endParaRPr/>
          </a:p>
        </p:txBody>
      </p:sp>
      <p:pic>
        <p:nvPicPr>
          <p:cNvPr id="848" name="Google Shape;848;p120"/>
          <p:cNvPicPr preferRelativeResize="0"/>
          <p:nvPr/>
        </p:nvPicPr>
        <p:blipFill rotWithShape="1">
          <a:blip r:embed="rId3">
            <a:alphaModFix/>
          </a:blip>
          <a:srcRect b="0" l="0" r="0" t="0"/>
          <a:stretch/>
        </p:blipFill>
        <p:spPr>
          <a:xfrm>
            <a:off x="838200" y="4343400"/>
            <a:ext cx="2359024" cy="2338387"/>
          </a:xfrm>
          <a:prstGeom prst="rect">
            <a:avLst/>
          </a:prstGeom>
          <a:noFill/>
          <a:ln>
            <a:noFill/>
          </a:ln>
        </p:spPr>
      </p:pic>
      <p:pic>
        <p:nvPicPr>
          <p:cNvPr id="849" name="Google Shape;849;p120"/>
          <p:cNvPicPr preferRelativeResize="0"/>
          <p:nvPr/>
        </p:nvPicPr>
        <p:blipFill rotWithShape="1">
          <a:blip r:embed="rId4">
            <a:alphaModFix/>
          </a:blip>
          <a:srcRect b="0" l="0" r="0" t="0"/>
          <a:stretch/>
        </p:blipFill>
        <p:spPr>
          <a:xfrm>
            <a:off x="3962400" y="4267200"/>
            <a:ext cx="1752599" cy="2355849"/>
          </a:xfrm>
          <a:prstGeom prst="rect">
            <a:avLst/>
          </a:prstGeom>
          <a:noFill/>
          <a:ln>
            <a:noFill/>
          </a:ln>
        </p:spPr>
      </p:pic>
      <p:pic>
        <p:nvPicPr>
          <p:cNvPr id="850" name="Google Shape;850;p120"/>
          <p:cNvPicPr preferRelativeResize="0"/>
          <p:nvPr/>
        </p:nvPicPr>
        <p:blipFill rotWithShape="1">
          <a:blip r:embed="rId5">
            <a:alphaModFix/>
          </a:blip>
          <a:srcRect b="0" l="0" r="0" t="0"/>
          <a:stretch/>
        </p:blipFill>
        <p:spPr>
          <a:xfrm>
            <a:off x="6324600" y="4267200"/>
            <a:ext cx="1905000" cy="2324100"/>
          </a:xfrm>
          <a:prstGeom prst="rect">
            <a:avLst/>
          </a:prstGeom>
          <a:noFill/>
          <a:ln>
            <a:noFill/>
          </a:ln>
        </p:spPr>
      </p:pic>
      <p:sp>
        <p:nvSpPr>
          <p:cNvPr id="851" name="Google Shape;851;p120"/>
          <p:cNvSpPr txBox="1"/>
          <p:nvPr/>
        </p:nvSpPr>
        <p:spPr>
          <a:xfrm>
            <a:off x="533400" y="228601"/>
            <a:ext cx="7772400" cy="8381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Vegetarianism and Sustainability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 Crowded Earth</a:t>
            </a:r>
            <a:endParaRPr/>
          </a:p>
        </p:txBody>
      </p:sp>
      <p:sp>
        <p:nvSpPr>
          <p:cNvPr id="857" name="Google Shape;857;p121"/>
          <p:cNvSpPr txBox="1"/>
          <p:nvPr>
            <p:ph idx="1" type="body"/>
          </p:nvPr>
        </p:nvSpPr>
        <p:spPr>
          <a:xfrm>
            <a:off x="301752" y="1447800"/>
            <a:ext cx="850392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World meat production has surged nearly 5-fold between 1950—1997 (44 → 211 million tons)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world fish harvest surged 6-fold between 1950-2000 (21 → 120 mi. tons)…per capita consumption tripled.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Per capita meat production stands at 36 kg (&gt; 2x of 1950 level)</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 bi. humans share the Earth's natural resources with nearly 1 bi. pigs, 1.3 bi. cows, 1.8 bi. sheep and goats, and 13.5 bi. chickens. (~ 3 heads of livestock/ person)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2"/>
          <p:cNvSpPr txBox="1"/>
          <p:nvPr>
            <p:ph type="title"/>
          </p:nvPr>
        </p:nvSpPr>
        <p:spPr>
          <a:xfrm>
            <a:off x="76200" y="228600"/>
            <a:ext cx="8915400" cy="7588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World's Livestock Population Growth</a:t>
            </a:r>
            <a:endParaRPr/>
          </a:p>
        </p:txBody>
      </p:sp>
      <p:graphicFrame>
        <p:nvGraphicFramePr>
          <p:cNvPr id="863" name="Google Shape;863;p122"/>
          <p:cNvGraphicFramePr/>
          <p:nvPr/>
        </p:nvGraphicFramePr>
        <p:xfrm>
          <a:off x="762000" y="1607820"/>
          <a:ext cx="3000000" cy="3000000"/>
        </p:xfrm>
        <a:graphic>
          <a:graphicData uri="http://schemas.openxmlformats.org/drawingml/2006/table">
            <a:tbl>
              <a:tblPr bandRow="1" firstRow="1">
                <a:noFill/>
                <a:tableStyleId>{A2C171F6-4B05-44D7-9D4C-96E13CF2EE7A}</a:tableStyleId>
              </a:tblPr>
              <a:tblGrid>
                <a:gridCol w="1910400"/>
                <a:gridCol w="1910400"/>
                <a:gridCol w="1910400"/>
                <a:gridCol w="1910400"/>
              </a:tblGrid>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Livestock</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1960</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1997</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Increase</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(billion)</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(billion)</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(percent)</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Cattle</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0.94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1.33</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42</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Sheep and Goats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1.77</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32</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Pigs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0.41</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0.94</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131</a:t>
                      </a:r>
                      <a:endParaRPr/>
                    </a:p>
                  </a:txBody>
                  <a:tcPr marT="19050" marB="19050" marR="19050" marL="19050" anchor="ctr"/>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Chickens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3.90</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13.41</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244</a:t>
                      </a:r>
                      <a:endParaRPr/>
                    </a:p>
                  </a:txBody>
                  <a:tcPr marT="19050" marB="19050" marR="19050" marL="19050" anchor="ctr"/>
                </a:tc>
              </a:tr>
              <a:tr h="370850">
                <a:tc gridSpan="4">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hMerge="1"/>
                <a:tc hMerge="1"/>
                <a:tc hMerge="1"/>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Humans</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3.08</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5.85</a:t>
                      </a:r>
                      <a:endParaRPr/>
                    </a:p>
                  </a:txBody>
                  <a:tcPr marT="19050" marB="19050" marR="19050" marL="19050" anchor="ctr"/>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90</a:t>
                      </a:r>
                      <a:endParaRPr/>
                    </a:p>
                  </a:txBody>
                  <a:tcPr marT="19050" marB="19050" marR="19050" marL="19050" anchor="ctr"/>
                </a:tc>
              </a:tr>
            </a:tbl>
          </a:graphicData>
        </a:graphic>
      </p:graphicFrame>
      <p:sp>
        <p:nvSpPr>
          <p:cNvPr id="864" name="Google Shape;864;p122"/>
          <p:cNvSpPr/>
          <p:nvPr/>
        </p:nvSpPr>
        <p:spPr>
          <a:xfrm>
            <a:off x="457200" y="6096000"/>
            <a:ext cx="815339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Source: UN Food and Agriculture Organization, </a:t>
            </a:r>
            <a:r>
              <a:rPr b="0" i="0" lang="en-US" sz="2400" u="sng" cap="none" strike="noStrike">
                <a:solidFill>
                  <a:schemeClr val="hlink"/>
                </a:solidFill>
                <a:latin typeface="Times New Roman"/>
                <a:ea typeface="Times New Roman"/>
                <a:cs typeface="Times New Roman"/>
                <a:sym typeface="Times New Roman"/>
                <a:hlinkClick r:id="rId3"/>
              </a:rPr>
              <a:t>FAOStats</a:t>
            </a:r>
            <a:r>
              <a:rPr b="0" i="0" lang="en-US" sz="2400" u="none" cap="none" strike="noStrike">
                <a:solidFill>
                  <a:schemeClr val="dk1"/>
                </a:solidFill>
                <a:latin typeface="Times New Roman"/>
                <a:ea typeface="Times New Roman"/>
                <a:cs typeface="Times New Roman"/>
                <a:sym typeface="Times New Roman"/>
              </a:rPr>
              <a:t>, 21 June 1998.</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23"/>
          <p:cNvSpPr txBox="1"/>
          <p:nvPr>
            <p:ph type="title"/>
          </p:nvPr>
        </p:nvSpPr>
        <p:spPr>
          <a:xfrm>
            <a:off x="0" y="155575"/>
            <a:ext cx="8915400" cy="7588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2800" u="none" cap="none" strike="noStrike">
                <a:solidFill>
                  <a:schemeClr val="dk1"/>
                </a:solidFill>
                <a:latin typeface="Times New Roman"/>
                <a:ea typeface="Times New Roman"/>
                <a:cs typeface="Times New Roman"/>
                <a:sym typeface="Times New Roman"/>
              </a:rPr>
              <a:t>Country-wise Meat Consumption</a:t>
            </a:r>
            <a:endParaRPr/>
          </a:p>
        </p:txBody>
      </p:sp>
      <p:graphicFrame>
        <p:nvGraphicFramePr>
          <p:cNvPr id="870" name="Google Shape;870;p123"/>
          <p:cNvGraphicFramePr/>
          <p:nvPr/>
        </p:nvGraphicFramePr>
        <p:xfrm>
          <a:off x="301625" y="944879"/>
          <a:ext cx="3000000" cy="3000000"/>
        </p:xfrm>
        <a:graphic>
          <a:graphicData uri="http://schemas.openxmlformats.org/drawingml/2006/table">
            <a:tbl>
              <a:tblPr bandRow="1" firstRow="1">
                <a:noFill/>
                <a:tableStyleId>{A2C171F6-4B05-44D7-9D4C-96E13CF2EE7A}</a:tableStyleId>
              </a:tblPr>
              <a:tblGrid>
                <a:gridCol w="3355975"/>
                <a:gridCol w="1219200"/>
                <a:gridCol w="1143000"/>
                <a:gridCol w="990600"/>
                <a:gridCol w="914400"/>
                <a:gridCol w="881075"/>
              </a:tblGrid>
              <a:tr h="370850">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Country (</a:t>
                      </a:r>
                      <a:r>
                        <a:rPr lang="en-US" sz="2000" u="none" cap="none" strike="noStrike">
                          <a:latin typeface="Times New Roman"/>
                          <a:ea typeface="Times New Roman"/>
                          <a:cs typeface="Times New Roman"/>
                          <a:sym typeface="Times New Roman"/>
                        </a:rPr>
                        <a:t>kg meat/person/yr)</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Beef</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Pork</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Poultry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Mutton</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b="1" lang="en-US" sz="2000" u="none" cap="none" strike="noStrike">
                          <a:latin typeface="Times New Roman"/>
                          <a:ea typeface="Times New Roman"/>
                          <a:cs typeface="Times New Roman"/>
                          <a:sym typeface="Times New Roman"/>
                        </a:rPr>
                        <a:t>Total</a:t>
                      </a:r>
                      <a:endParaRPr/>
                    </a:p>
                  </a:txBody>
                  <a:tcPr marT="19050" marB="19050" marR="19050" marL="19050" anchor="ctr"/>
                </a:tc>
              </a:tr>
              <a:tr h="3962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United States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48</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Germany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Italy</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United Kingdom</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74</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Brazil</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70</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New Zealand</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China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Russia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19</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13</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13</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Japan</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40</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Egypt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8</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6</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16</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India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3</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Indonesia</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All Industrial Nations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72</a:t>
                      </a:r>
                      <a:endParaRPr/>
                    </a:p>
                  </a:txBody>
                  <a:tcPr marT="19050" marB="19050" marR="19050" marL="19050" anchor="ctr"/>
                </a:tc>
              </a:tr>
              <a:tr h="370850">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All Developing Nations</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5</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7</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1</a:t>
                      </a:r>
                      <a:endParaRPr/>
                    </a:p>
                  </a:txBody>
                  <a:tcPr marT="19050" marB="19050" marR="19050" marL="19050" anchor="ctr"/>
                </a:tc>
                <a:tc>
                  <a:txBody>
                    <a:bodyPr/>
                    <a:lstStyle/>
                    <a:p>
                      <a:pPr indent="0" lvl="0" marL="0" marR="0" rtl="0" algn="l">
                        <a:lnSpc>
                          <a:spcPct val="115000"/>
                        </a:lnSpc>
                        <a:spcBef>
                          <a:spcPts val="0"/>
                        </a:spcBef>
                        <a:spcAft>
                          <a:spcPts val="0"/>
                        </a:spcAft>
                        <a:buClr>
                          <a:srgbClr val="000000"/>
                        </a:buClr>
                        <a:buFont typeface="Times New Roman"/>
                        <a:buNone/>
                      </a:pPr>
                      <a:r>
                        <a:rPr lang="en-US" sz="2000" u="none" cap="none" strike="noStrike">
                          <a:latin typeface="Times New Roman"/>
                          <a:ea typeface="Times New Roman"/>
                          <a:cs typeface="Times New Roman"/>
                          <a:sym typeface="Times New Roman"/>
                        </a:rPr>
                        <a:t>24</a:t>
                      </a:r>
                      <a:endParaRPr/>
                    </a:p>
                  </a:txBody>
                  <a:tcPr marT="19050" marB="19050" marR="19050" marL="1905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67" name="Google Shape;167;p2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68" name="Google Shape;168;p25"/>
          <p:cNvPicPr preferRelativeResize="0"/>
          <p:nvPr/>
        </p:nvPicPr>
        <p:blipFill rotWithShape="1">
          <a:blip r:embed="rId3">
            <a:alphaModFix/>
          </a:blip>
          <a:srcRect b="0" l="0" r="0" t="0"/>
          <a:stretch/>
        </p:blipFill>
        <p:spPr>
          <a:xfrm>
            <a:off x="0" y="0"/>
            <a:ext cx="9143998" cy="63245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24"/>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Per Capita Protein Intake: Sources</a:t>
            </a:r>
            <a:endParaRPr/>
          </a:p>
        </p:txBody>
      </p:sp>
      <p:sp>
        <p:nvSpPr>
          <p:cNvPr id="876" name="Google Shape;876;p124"/>
          <p:cNvSpPr txBox="1"/>
          <p:nvPr>
            <p:ph idx="1" type="body"/>
          </p:nvPr>
        </p:nvSpPr>
        <p:spPr>
          <a:xfrm>
            <a:off x="152400" y="5105400"/>
            <a:ext cx="8839199" cy="1600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"10 kcalories (kilogram-calories or 'large calories') of exosomatic energy are spent in the U.S. food system per calorie of food eaten by the consumer. Put another way, the (US) food system consumes ten times more energy than it provides to society in food energy."</a:t>
            </a:r>
            <a:endParaRPr/>
          </a:p>
        </p:txBody>
      </p:sp>
      <p:pic>
        <p:nvPicPr>
          <p:cNvPr id="877" name="Google Shape;877;p124"/>
          <p:cNvPicPr preferRelativeResize="0"/>
          <p:nvPr/>
        </p:nvPicPr>
        <p:blipFill rotWithShape="1">
          <a:blip r:embed="rId3">
            <a:alphaModFix/>
          </a:blip>
          <a:srcRect b="0" l="0" r="0" t="0"/>
          <a:stretch/>
        </p:blipFill>
        <p:spPr>
          <a:xfrm>
            <a:off x="609600" y="1196165"/>
            <a:ext cx="7895321" cy="383712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2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Meat Eating and Health Problems</a:t>
            </a:r>
            <a:endParaRPr/>
          </a:p>
        </p:txBody>
      </p:sp>
      <p:sp>
        <p:nvSpPr>
          <p:cNvPr id="883" name="Google Shape;883;p125"/>
          <p:cNvSpPr txBox="1"/>
          <p:nvPr>
            <p:ph idx="1" type="body"/>
          </p:nvPr>
        </p:nvSpPr>
        <p:spPr>
          <a:xfrm>
            <a:off x="304800" y="11430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avg. American consumes nearly twice his or her weight in meat each year.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High growth in consumption of meat (esp. high-fat meat), dairy products and eggs—more cholesterol, saturated fat, and protein.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Global epidemic of lifestyle diseases: heart attacks, strokes and cancers.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Chinese government to limit the country's meat consumption: to avoid massive health care costs (100s of bi. of USD)</a:t>
            </a:r>
            <a:endParaRPr/>
          </a:p>
        </p:txBody>
      </p:sp>
      <p:sp>
        <p:nvSpPr>
          <p:cNvPr id="884" name="Google Shape;884;p125"/>
          <p:cNvSpPr/>
          <p:nvPr/>
        </p:nvSpPr>
        <p:spPr>
          <a:xfrm>
            <a:off x="1447800" y="64008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https://www.worldwatch.org/node/1626</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26"/>
          <p:cNvSpPr/>
          <p:nvPr/>
        </p:nvSpPr>
        <p:spPr>
          <a:xfrm>
            <a:off x="762000" y="1524000"/>
            <a:ext cx="7696199" cy="20621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In China a recent shift to meat-heavy diets has been linked to increases in obesity, cardiovascular disease, breast cancer and colorectal cancer.</a:t>
            </a:r>
            <a:endParaRPr/>
          </a:p>
        </p:txBody>
      </p:sp>
      <p:pic>
        <p:nvPicPr>
          <p:cNvPr id="890" name="Google Shape;890;p126"/>
          <p:cNvPicPr preferRelativeResize="0"/>
          <p:nvPr/>
        </p:nvPicPr>
        <p:blipFill rotWithShape="1">
          <a:blip r:embed="rId3">
            <a:alphaModFix/>
          </a:blip>
          <a:srcRect b="0" l="0" r="0" t="0"/>
          <a:stretch/>
        </p:blipFill>
        <p:spPr>
          <a:xfrm>
            <a:off x="3886200" y="3581400"/>
            <a:ext cx="1828799" cy="275378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2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Superiority of Plant Protein</a:t>
            </a:r>
            <a:endParaRPr/>
          </a:p>
        </p:txBody>
      </p:sp>
      <p:sp>
        <p:nvSpPr>
          <p:cNvPr id="896" name="Google Shape;896;p127"/>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Professor Colin Campbell: “There is a mountain of compelling evidence that so called “low quality” plant protein which allows for slow but steady synthesis of new proteins is the </a:t>
            </a:r>
            <a:r>
              <a:rPr b="0" i="1" lang="en-US" sz="3200" u="none" cap="none" strike="noStrike">
                <a:solidFill>
                  <a:schemeClr val="dk1"/>
                </a:solidFill>
                <a:latin typeface="Times New Roman"/>
                <a:ea typeface="Times New Roman"/>
                <a:cs typeface="Times New Roman"/>
                <a:sym typeface="Times New Roman"/>
              </a:rPr>
              <a:t>healthiest</a:t>
            </a:r>
            <a:r>
              <a:rPr b="0" i="0" lang="en-US" sz="3200" u="none" cap="none" strike="noStrike">
                <a:solidFill>
                  <a:schemeClr val="dk1"/>
                </a:solidFill>
                <a:latin typeface="Times New Roman"/>
                <a:ea typeface="Times New Roman"/>
                <a:cs typeface="Times New Roman"/>
                <a:sym typeface="Times New Roman"/>
              </a:rPr>
              <a:t> type of protein”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897" name="Google Shape;897;p127"/>
          <p:cNvPicPr preferRelativeResize="0"/>
          <p:nvPr/>
        </p:nvPicPr>
        <p:blipFill rotWithShape="1">
          <a:blip r:embed="rId3">
            <a:alphaModFix/>
          </a:blip>
          <a:srcRect b="0" l="0" r="0" t="0"/>
          <a:stretch/>
        </p:blipFill>
        <p:spPr>
          <a:xfrm>
            <a:off x="3429000" y="3886200"/>
            <a:ext cx="2514600" cy="23368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“Heart Attack Proof” Diet</a:t>
            </a:r>
            <a:endParaRPr/>
          </a:p>
        </p:txBody>
      </p:sp>
      <p:sp>
        <p:nvSpPr>
          <p:cNvPr id="903" name="Google Shape;903;p128"/>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Diets of Dr. Dean Ornish and Dr. Caldwell Esselstyn keep cholesterol levels below 150, the level below which no one has ever suffered a heart attack.</a:t>
            </a:r>
            <a:endParaRPr/>
          </a:p>
        </p:txBody>
      </p:sp>
      <p:pic>
        <p:nvPicPr>
          <p:cNvPr id="904" name="Google Shape;904;p128"/>
          <p:cNvPicPr preferRelativeResize="0"/>
          <p:nvPr/>
        </p:nvPicPr>
        <p:blipFill rotWithShape="1">
          <a:blip r:embed="rId3">
            <a:alphaModFix/>
          </a:blip>
          <a:srcRect b="0" l="0" r="0" t="0"/>
          <a:stretch/>
        </p:blipFill>
        <p:spPr>
          <a:xfrm>
            <a:off x="3200399" y="3200400"/>
            <a:ext cx="3379031" cy="26876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29"/>
          <p:cNvSpPr/>
          <p:nvPr/>
        </p:nvSpPr>
        <p:spPr>
          <a:xfrm>
            <a:off x="838200" y="1219200"/>
            <a:ext cx="7772400" cy="531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At the turn of the century, heart disease and cancer used to cause 8% and 4% of deaths. </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Now they cause 36% and 22% of deaths.</a:t>
            </a:r>
            <a:endParaRPr/>
          </a:p>
        </p:txBody>
      </p:sp>
      <p:pic>
        <p:nvPicPr>
          <p:cNvPr id="910" name="Google Shape;910;p129"/>
          <p:cNvPicPr preferRelativeResize="0"/>
          <p:nvPr/>
        </p:nvPicPr>
        <p:blipFill rotWithShape="1">
          <a:blip r:embed="rId3">
            <a:alphaModFix/>
          </a:blip>
          <a:srcRect b="0" l="0" r="0" t="0"/>
          <a:stretch/>
        </p:blipFill>
        <p:spPr>
          <a:xfrm>
            <a:off x="1066800" y="2508277"/>
            <a:ext cx="2057400" cy="2834744"/>
          </a:xfrm>
          <a:prstGeom prst="rect">
            <a:avLst/>
          </a:prstGeom>
          <a:noFill/>
          <a:ln>
            <a:noFill/>
          </a:ln>
        </p:spPr>
      </p:pic>
      <p:pic>
        <p:nvPicPr>
          <p:cNvPr id="911" name="Google Shape;911;p129"/>
          <p:cNvPicPr preferRelativeResize="0"/>
          <p:nvPr/>
        </p:nvPicPr>
        <p:blipFill rotWithShape="1">
          <a:blip r:embed="rId4">
            <a:alphaModFix/>
          </a:blip>
          <a:srcRect b="0" l="0" r="0" t="0"/>
          <a:stretch/>
        </p:blipFill>
        <p:spPr>
          <a:xfrm>
            <a:off x="4495800" y="2572774"/>
            <a:ext cx="3352800" cy="2635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30"/>
          <p:cNvSpPr/>
          <p:nvPr/>
        </p:nvSpPr>
        <p:spPr>
          <a:xfrm>
            <a:off x="838200" y="1143000"/>
            <a:ext cx="7315200" cy="30464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"The vast majority, perhaps 80 percent to 90 percent, of all cancers, cardiovascular diseases, and other forms of degenerative illness can be prevented, at least until very old age, simply by adopting a plant-based diet.“</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Dr. T. Colin Campbell</a:t>
            </a:r>
            <a:endParaRPr/>
          </a:p>
          <a:p>
            <a:pPr indent="0" lvl="0" marL="0" marR="0" rtl="0" algn="l">
              <a:lnSpc>
                <a:spcPct val="100000"/>
              </a:lnSpc>
              <a:spcBef>
                <a:spcPts val="0"/>
              </a:spcBef>
              <a:spcAft>
                <a:spcPts val="0"/>
              </a:spcAft>
              <a:buClr>
                <a:srgbClr val="444444"/>
              </a:buClr>
              <a:buFont typeface="Tahoma"/>
              <a:buNone/>
            </a:pPr>
            <a:r>
              <a:rPr b="0" i="0" lang="en-US" sz="2400" u="none" cap="none" strike="noStrike">
                <a:solidFill>
                  <a:srgbClr val="444444"/>
                </a:solidFill>
                <a:latin typeface="Tahoma"/>
                <a:ea typeface="Tahoma"/>
                <a:cs typeface="Tahoma"/>
                <a:sym typeface="Tahoma"/>
              </a:rPr>
              <a:t>Cornell University</a:t>
            </a:r>
            <a:endParaRPr/>
          </a:p>
        </p:txBody>
      </p:sp>
      <p:grpSp>
        <p:nvGrpSpPr>
          <p:cNvPr id="917" name="Google Shape;917;p130"/>
          <p:cNvGrpSpPr/>
          <p:nvPr/>
        </p:nvGrpSpPr>
        <p:grpSpPr>
          <a:xfrm>
            <a:off x="685799" y="4283075"/>
            <a:ext cx="7619999" cy="2117727"/>
            <a:chOff x="1219200" y="3291883"/>
            <a:chExt cx="6781800" cy="1661117"/>
          </a:xfrm>
        </p:grpSpPr>
        <p:pic>
          <p:nvPicPr>
            <p:cNvPr id="918" name="Google Shape;918;p130"/>
            <p:cNvPicPr preferRelativeResize="0"/>
            <p:nvPr/>
          </p:nvPicPr>
          <p:blipFill rotWithShape="1">
            <a:blip r:embed="rId3">
              <a:alphaModFix/>
            </a:blip>
            <a:srcRect b="0" l="0" r="0" t="0"/>
            <a:stretch/>
          </p:blipFill>
          <p:spPr>
            <a:xfrm>
              <a:off x="1219200" y="3352800"/>
              <a:ext cx="1428750" cy="1428750"/>
            </a:xfrm>
            <a:prstGeom prst="rect">
              <a:avLst/>
            </a:prstGeom>
            <a:noFill/>
            <a:ln>
              <a:noFill/>
            </a:ln>
          </p:spPr>
        </p:pic>
        <p:pic>
          <p:nvPicPr>
            <p:cNvPr id="919" name="Google Shape;919;p130"/>
            <p:cNvPicPr preferRelativeResize="0"/>
            <p:nvPr/>
          </p:nvPicPr>
          <p:blipFill rotWithShape="1">
            <a:blip r:embed="rId4">
              <a:alphaModFix/>
            </a:blip>
            <a:srcRect b="0" l="0" r="0" t="0"/>
            <a:stretch/>
          </p:blipFill>
          <p:spPr>
            <a:xfrm>
              <a:off x="5943600" y="3581400"/>
              <a:ext cx="2057400" cy="1371600"/>
            </a:xfrm>
            <a:prstGeom prst="rect">
              <a:avLst/>
            </a:prstGeom>
            <a:noFill/>
            <a:ln>
              <a:noFill/>
            </a:ln>
          </p:spPr>
        </p:pic>
        <p:pic>
          <p:nvPicPr>
            <p:cNvPr id="920" name="Google Shape;920;p130"/>
            <p:cNvPicPr preferRelativeResize="0"/>
            <p:nvPr/>
          </p:nvPicPr>
          <p:blipFill rotWithShape="1">
            <a:blip r:embed="rId5">
              <a:alphaModFix/>
            </a:blip>
            <a:srcRect b="0" l="0" r="0" t="0"/>
            <a:stretch/>
          </p:blipFill>
          <p:spPr>
            <a:xfrm>
              <a:off x="3733800" y="3291883"/>
              <a:ext cx="1066799" cy="1575392"/>
            </a:xfrm>
            <a:prstGeom prst="rect">
              <a:avLst/>
            </a:prstGeom>
            <a:noFill/>
            <a:ln>
              <a:noFill/>
            </a:ln>
          </p:spPr>
        </p:pic>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3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Healthy Human Diet</a:t>
            </a:r>
            <a:endParaRPr/>
          </a:p>
        </p:txBody>
      </p:sp>
      <p:sp>
        <p:nvSpPr>
          <p:cNvPr id="926" name="Google Shape;926;p131"/>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infants:  mother’s milk.</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adults: fruits, vegetables and whole grains, pulses, nuts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927" name="Google Shape;927;p131"/>
          <p:cNvPicPr preferRelativeResize="0"/>
          <p:nvPr/>
        </p:nvPicPr>
        <p:blipFill/>
        <p:spPr>
          <a:xfrm>
            <a:off x="2817541" y="3124200"/>
            <a:ext cx="3964259" cy="2621525"/>
          </a:xfrm>
          <a:prstGeom prst="rect">
            <a:avLst/>
          </a:prstGeom>
          <a:solidFill>
            <a:srgbClr val="FFFFFF"/>
          </a:solidFill>
          <a:ln>
            <a:noFill/>
          </a:ln>
        </p:spPr>
      </p:pic>
      <p:sp>
        <p:nvSpPr>
          <p:cNvPr id="928" name="Google Shape;928;p131"/>
          <p:cNvSpPr/>
          <p:nvPr/>
        </p:nvSpPr>
        <p:spPr>
          <a:xfrm>
            <a:off x="990600" y="6019800"/>
            <a:ext cx="76199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Barry A. Popkin, Scientific American, June, 2008</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3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Meat Eating—A Net Drain on Economy?</a:t>
            </a:r>
            <a:endParaRPr/>
          </a:p>
        </p:txBody>
      </p:sp>
      <p:sp>
        <p:nvSpPr>
          <p:cNvPr id="934" name="Google Shape;934;p13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Conservative estimate: excessive meat consumption linked to health care costs of $60—120 bi./yr in USA.</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Domestic cash receipts for the meat industry totaled roughly $100 billion in 1997.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It is possible that this industry is a net drain on the American economy.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…Dr. Colin Campbell of Cornell University</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3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Starvation Deaths</a:t>
            </a:r>
            <a:endParaRPr/>
          </a:p>
        </p:txBody>
      </p:sp>
      <p:sp>
        <p:nvSpPr>
          <p:cNvPr id="940" name="Google Shape;940;p133"/>
          <p:cNvSpPr txBox="1"/>
          <p:nvPr>
            <p:ph idx="1" type="body"/>
          </p:nvPr>
        </p:nvSpPr>
        <p:spPr>
          <a:xfrm>
            <a:off x="301752" y="1527048"/>
            <a:ext cx="8613648"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person dies every second directly or indirectly due to hunger…4000/hr…100,000/day…36 mi. /yr</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58 % of all deaths are due to hunger (2001-2004 estimates)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child dies every 5 seconds directly or indirectly due to hunger…700/hr…16,000/day…6 mi./yr.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60% of all child deaths are due to hunger (2002-2008 estimates)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941" name="Google Shape;941;p133"/>
          <p:cNvSpPr/>
          <p:nvPr/>
        </p:nvSpPr>
        <p:spPr>
          <a:xfrm>
            <a:off x="1981200" y="6400800"/>
            <a:ext cx="5433300" cy="369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http://en.wikipedia.org/wiki/Starvation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6"/>
          <p:cNvPicPr preferRelativeResize="0"/>
          <p:nvPr/>
        </p:nvPicPr>
        <p:blipFill rotWithShape="1">
          <a:blip r:embed="rId3">
            <a:alphaModFix/>
          </a:blip>
          <a:srcRect b="0" l="0" r="0" t="0"/>
          <a:stretch/>
        </p:blipFill>
        <p:spPr>
          <a:xfrm>
            <a:off x="-32" y="1000108"/>
            <a:ext cx="5857875" cy="3071834"/>
          </a:xfrm>
          <a:prstGeom prst="rect">
            <a:avLst/>
          </a:prstGeom>
          <a:noFill/>
          <a:ln>
            <a:noFill/>
          </a:ln>
        </p:spPr>
      </p:pic>
      <p:sp>
        <p:nvSpPr>
          <p:cNvPr id="175" name="Google Shape;175;p26"/>
          <p:cNvSpPr txBox="1"/>
          <p:nvPr>
            <p:ph type="title"/>
          </p:nvPr>
        </p:nvSpPr>
        <p:spPr>
          <a:xfrm>
            <a:off x="285720" y="76200"/>
            <a:ext cx="857256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Rising and Fluctuating Food Prices</a:t>
            </a:r>
            <a:endParaRPr/>
          </a:p>
        </p:txBody>
      </p:sp>
      <p:sp>
        <p:nvSpPr>
          <p:cNvPr id="176" name="Google Shape;176;p26"/>
          <p:cNvSpPr txBox="1"/>
          <p:nvPr>
            <p:ph idx="1" type="body"/>
          </p:nvPr>
        </p:nvSpPr>
        <p:spPr>
          <a:xfrm>
            <a:off x="214282" y="3857628"/>
            <a:ext cx="8596313" cy="30003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336"/>
              <a:buFont typeface="Arial"/>
              <a:buChar char="●"/>
            </a:pPr>
            <a:r>
              <a:rPr b="0" i="0" lang="en-US" sz="2200" u="none" cap="none" strike="noStrike">
                <a:solidFill>
                  <a:schemeClr val="dk1"/>
                </a:solidFill>
                <a:latin typeface="Times New Roman"/>
                <a:ea typeface="Times New Roman"/>
                <a:cs typeface="Times New Roman"/>
                <a:sym typeface="Times New Roman"/>
              </a:rPr>
              <a:t>Causes: </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Losses in yields due to adverse weather conditions</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Fluctuations in energy costs</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Increased demand due to rising population.</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Increased preference for meat and dairy products.</a:t>
            </a:r>
            <a:endParaRPr b="0" i="0" sz="22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Diversion of food crops and land for biofuel production</a:t>
            </a:r>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Financial speculation and price fixing.</a:t>
            </a:r>
            <a:r>
              <a:rPr b="0" baseline="30000" i="0" lang="en-US" sz="2200" u="sng" cap="none" strike="noStrike">
                <a:solidFill>
                  <a:schemeClr val="hlink"/>
                </a:solidFill>
                <a:latin typeface="Times New Roman"/>
                <a:ea typeface="Times New Roman"/>
                <a:cs typeface="Times New Roman"/>
                <a:sym typeface="Times New Roman"/>
                <a:hlinkClick r:id="rId4"/>
              </a:rPr>
              <a:t>ref</a:t>
            </a:r>
            <a:endParaRPr b="0" baseline="30000" i="0" sz="22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Policy factors.</a:t>
            </a:r>
            <a:endParaRPr b="0" i="0" sz="2200" u="none" cap="none" strike="noStrike">
              <a:solidFill>
                <a:schemeClr val="dk1"/>
              </a:solidFill>
              <a:latin typeface="Times New Roman"/>
              <a:ea typeface="Times New Roman"/>
              <a:cs typeface="Times New Roman"/>
              <a:sym typeface="Times New Roman"/>
            </a:endParaRPr>
          </a:p>
        </p:txBody>
      </p:sp>
      <p:sp>
        <p:nvSpPr>
          <p:cNvPr id="177" name="Google Shape;177;p26"/>
          <p:cNvSpPr/>
          <p:nvPr/>
        </p:nvSpPr>
        <p:spPr>
          <a:xfrm>
            <a:off x="679230" y="6478809"/>
            <a:ext cx="803617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5"/>
              </a:rPr>
              <a:t>http://www.fao.org/docrep/012/i1059e/i1059e00.pdf</a:t>
            </a:r>
            <a:r>
              <a:rPr b="0" i="0" lang="en-US" sz="1400" u="none" cap="none" strike="noStrike">
                <a:solidFill>
                  <a:srgbClr val="000000"/>
                </a:solidFill>
                <a:latin typeface="Arial"/>
                <a:ea typeface="Arial"/>
                <a:cs typeface="Arial"/>
                <a:sym typeface="Arial"/>
              </a:rPr>
              <a:t>, </a:t>
            </a:r>
            <a:r>
              <a:rPr b="0" i="0" lang="en-US" sz="1400" u="sng" cap="none" strike="noStrike">
                <a:solidFill>
                  <a:schemeClr val="hlink"/>
                </a:solidFill>
                <a:latin typeface="Arial"/>
                <a:ea typeface="Arial"/>
                <a:cs typeface="Arial"/>
                <a:sym typeface="Arial"/>
                <a:hlinkClick r:id="rId6"/>
              </a:rPr>
              <a:t>http://www.helsinki.fi/taloustiede/Abs/DP35.pdf</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714348" y="1071546"/>
            <a:ext cx="514353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1" i="0" lang="en-US" sz="2000" u="none" cap="none" strike="noStrike">
                <a:solidFill>
                  <a:srgbClr val="000000"/>
                </a:solidFill>
                <a:latin typeface="Arial"/>
                <a:ea typeface="Arial"/>
                <a:cs typeface="Arial"/>
                <a:sym typeface="Arial"/>
              </a:rPr>
              <a:t>Monthly FAO Price Indices for basic food commodity groups (1998-2000=100)</a:t>
            </a:r>
            <a:endParaRPr b="0" i="0" sz="2000" u="none" cap="none" strike="noStrike">
              <a:solidFill>
                <a:srgbClr val="000000"/>
              </a:solidFill>
              <a:latin typeface="Arial"/>
              <a:ea typeface="Arial"/>
              <a:cs typeface="Arial"/>
              <a:sym typeface="Arial"/>
            </a:endParaRPr>
          </a:p>
        </p:txBody>
      </p:sp>
      <p:sp>
        <p:nvSpPr>
          <p:cNvPr id="179" name="Google Shape;179;p26"/>
          <p:cNvSpPr txBox="1"/>
          <p:nvPr/>
        </p:nvSpPr>
        <p:spPr>
          <a:xfrm>
            <a:off x="5929322" y="1357298"/>
            <a:ext cx="3071834" cy="1000132"/>
          </a:xfrm>
          <a:prstGeom prst="rect">
            <a:avLst/>
          </a:prstGeom>
          <a:noFill/>
          <a:ln>
            <a:noFill/>
          </a:ln>
        </p:spPr>
        <p:txBody>
          <a:bodyPr anchorCtr="0" anchor="t" bIns="45700" lIns="91425" spcFirstLastPara="1" rIns="91425" wrap="square" tIns="45700">
            <a:noAutofit/>
          </a:bodyPr>
          <a:lstStyle/>
          <a:p>
            <a:pPr indent="-4763" lvl="0" marL="4763" marR="0" rtl="0" algn="ctr">
              <a:lnSpc>
                <a:spcPct val="100000"/>
              </a:lnSpc>
              <a:spcBef>
                <a:spcPts val="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The poor consumers and the poor farmers are the worst affected. </a:t>
            </a:r>
            <a:endParaRPr/>
          </a:p>
          <a:p>
            <a:pPr indent="-178330" lvl="1" marL="742950" marR="0" rtl="0" algn="ctr">
              <a:lnSpc>
                <a:spcPct val="100000"/>
              </a:lnSpc>
              <a:spcBef>
                <a:spcPts val="0"/>
              </a:spcBef>
              <a:spcAft>
                <a:spcPts val="0"/>
              </a:spcAft>
              <a:buClr>
                <a:schemeClr val="dk1"/>
              </a:buClr>
              <a:buSzPts val="1692"/>
              <a:buFont typeface="Arial"/>
              <a:buNone/>
            </a:pPr>
            <a:r>
              <a:t/>
            </a:r>
            <a:endParaRPr b="0" baseline="3000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3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Saving Grain for the Hungry</a:t>
            </a:r>
            <a:endParaRPr/>
          </a:p>
        </p:txBody>
      </p:sp>
      <p:sp>
        <p:nvSpPr>
          <p:cNvPr id="947" name="Google Shape;947;p134"/>
          <p:cNvSpPr txBox="1"/>
          <p:nvPr>
            <p:ph idx="1" type="body"/>
          </p:nvPr>
        </p:nvSpPr>
        <p:spPr>
          <a:xfrm>
            <a:off x="301750" y="1371600"/>
            <a:ext cx="8503799" cy="528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world already produces enough food for the present 7 billion people; could even support double — 12 billion people.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But 36 % of world's grain (21% in developing countries and 70% in industrial nations) feeds livestock, poultry, and fish farms…inefficient converters of grain</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1 kg meat ➔ ~7 kg of grain (corn or wheat)…human food!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670 mi. tons of the world's grain used for feed could feed 800 mi. people.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 2007, 923 mi. undernourished.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3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Saving Grain for the Hungry</a:t>
            </a:r>
            <a:endParaRPr/>
          </a:p>
        </p:txBody>
      </p:sp>
      <p:sp>
        <p:nvSpPr>
          <p:cNvPr id="953" name="Google Shape;953;p13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10% of this feed (67 mi. tons of grain) could sustain 225 mi. people or keep up with world population growth for the next three years.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If each American reduced his meat consumption by only 5 %, (1 dish less/week); the 7.5 mi. tons of grain saved, could feed all the 25 mi. people going hungry in the US each day.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3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Inefficiency of Protein Production</a:t>
            </a:r>
            <a:endParaRPr/>
          </a:p>
        </p:txBody>
      </p:sp>
      <p:sp>
        <p:nvSpPr>
          <p:cNvPr id="959" name="Google Shape;959;p136"/>
          <p:cNvSpPr txBox="1"/>
          <p:nvPr>
            <p:ph idx="1" type="body"/>
          </p:nvPr>
        </p:nvSpPr>
        <p:spPr>
          <a:xfrm>
            <a:off x="304800" y="12954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USA: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7 bi. livestock heads consume 5x grain consumed by the entire American population.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41 mi. tons/yr of plant protein is fed to U.S. livestock to produce 7 mi. tons of animal protein for human consumption.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26 mi. tons of the livestock feed comes from grains and 15 mi. tons from forage crops.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 kg of high-quality animal protein produced, consumes 6 kg of plant protein.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3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Energy</a:t>
            </a:r>
            <a:endParaRPr/>
          </a:p>
        </p:txBody>
      </p:sp>
      <p:sp>
        <p:nvSpPr>
          <p:cNvPr id="965" name="Google Shape;965;p137"/>
          <p:cNvSpPr txBox="1"/>
          <p:nvPr>
            <p:ph idx="1" type="body"/>
          </p:nvPr>
        </p:nvSpPr>
        <p:spPr>
          <a:xfrm>
            <a:off x="319875" y="1208575"/>
            <a:ext cx="85041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 the USA, 20 times as much energy is required to produce one calorie of animal food as is required to produce one calorie of vegetable food</a:t>
            </a:r>
            <a:endParaRPr/>
          </a:p>
        </p:txBody>
      </p:sp>
      <p:pic>
        <p:nvPicPr>
          <p:cNvPr id="966" name="Google Shape;966;p137"/>
          <p:cNvPicPr preferRelativeResize="0"/>
          <p:nvPr/>
        </p:nvPicPr>
        <p:blipFill rotWithShape="1">
          <a:blip r:embed="rId3">
            <a:alphaModFix/>
          </a:blip>
          <a:srcRect b="0" l="0" r="0" t="0"/>
          <a:stretch/>
        </p:blipFill>
        <p:spPr>
          <a:xfrm>
            <a:off x="3200400" y="3657600"/>
            <a:ext cx="2743199" cy="269398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Energy Consumption</a:t>
            </a:r>
            <a:endParaRPr/>
          </a:p>
        </p:txBody>
      </p:sp>
      <p:sp>
        <p:nvSpPr>
          <p:cNvPr id="972" name="Google Shape;972;p138"/>
          <p:cNvSpPr/>
          <p:nvPr/>
        </p:nvSpPr>
        <p:spPr>
          <a:xfrm>
            <a:off x="228600" y="6324600"/>
            <a:ext cx="8229600"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http://www.news.cornell.edu/releases/Aug97/livestock.hrs.html</a:t>
            </a:r>
            <a:endParaRPr/>
          </a:p>
        </p:txBody>
      </p:sp>
      <p:graphicFrame>
        <p:nvGraphicFramePr>
          <p:cNvPr id="973" name="Google Shape;973;p138"/>
          <p:cNvGraphicFramePr/>
          <p:nvPr/>
        </p:nvGraphicFramePr>
        <p:xfrm>
          <a:off x="377825" y="1524000"/>
          <a:ext cx="3000000" cy="3000000"/>
        </p:xfrm>
        <a:graphic>
          <a:graphicData uri="http://schemas.openxmlformats.org/drawingml/2006/table">
            <a:tbl>
              <a:tblPr bandRow="1" firstRow="1">
                <a:noFill/>
                <a:tableStyleId>{A2C171F6-4B05-44D7-9D4C-96E13CF2EE7A}</a:tableStyleId>
              </a:tblPr>
              <a:tblGrid>
                <a:gridCol w="1231225"/>
                <a:gridCol w="3343950"/>
              </a:tblGrid>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(Fuel input): (Protein produced)</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Chicken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Beef</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Lamb</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50:1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Turkey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13:1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Pork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17:1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Eggs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26:1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Milk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14:1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Grains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3.3:1*</a:t>
                      </a:r>
                      <a:endParaRPr/>
                    </a:p>
                  </a:txBody>
                  <a:tcPr marT="45725" marB="45725" marR="91450" marL="91450"/>
                </a:tc>
              </a:tr>
            </a:tbl>
          </a:graphicData>
        </a:graphic>
      </p:graphicFrame>
      <p:sp>
        <p:nvSpPr>
          <p:cNvPr id="974" name="Google Shape;974;p138"/>
          <p:cNvSpPr/>
          <p:nvPr/>
        </p:nvSpPr>
        <p:spPr>
          <a:xfrm>
            <a:off x="5715000" y="1600200"/>
            <a:ext cx="2514599"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(Fossil Fuel input Kcal): Protein produced Kcal)</a:t>
            </a:r>
            <a:endParaRPr/>
          </a:p>
        </p:txBody>
      </p:sp>
      <p:sp>
        <p:nvSpPr>
          <p:cNvPr id="975" name="Google Shape;975;p138"/>
          <p:cNvSpPr/>
          <p:nvPr/>
        </p:nvSpPr>
        <p:spPr>
          <a:xfrm>
            <a:off x="5029200" y="5029200"/>
            <a:ext cx="38862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000" u="none" cap="none" strike="noStrike">
                <a:solidFill>
                  <a:schemeClr val="dk1"/>
                </a:solidFill>
                <a:latin typeface="Times New Roman"/>
                <a:ea typeface="Times New Roman"/>
                <a:cs typeface="Times New Roman"/>
                <a:sym typeface="Times New Roman"/>
              </a:rPr>
              <a:t>* Figure pertains to grain farming by conventional methods. This can be made drastically more efficient by using natural farming methods.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3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Contribution to Global Climate Change</a:t>
            </a:r>
            <a:endParaRPr/>
          </a:p>
        </p:txBody>
      </p:sp>
      <p:sp>
        <p:nvSpPr>
          <p:cNvPr id="981" name="Google Shape;981;p139"/>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World’s livestock production is the largest source of anthropogenic methane emissions…EPA</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Livestock herds account for ~ 25 % of anthropogenic emissions of methane…climate change.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Stagnant waste lagoons of factory-farm operations emit an additional 5 % percent of human-induced methane.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4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Water Use</a:t>
            </a:r>
            <a:endParaRPr/>
          </a:p>
        </p:txBody>
      </p:sp>
      <p:sp>
        <p:nvSpPr>
          <p:cNvPr id="987" name="Google Shape;987;p140"/>
          <p:cNvSpPr txBox="1"/>
          <p:nvPr>
            <p:ph idx="1" type="body"/>
          </p:nvPr>
        </p:nvSpPr>
        <p:spPr>
          <a:xfrm>
            <a:off x="91375" y="914400"/>
            <a:ext cx="44937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U.S. agriculture accounts for 87 % of all the fresh water consumed each year.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Livestock direct use 1.3 %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Livestock total use ~ 50 % ( incl. forage and grain production for livestock)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kg beef takes 100 tons of water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1kg wheat takes 0.9 tons  of water </a:t>
            </a:r>
            <a:endParaRPr/>
          </a:p>
          <a:p>
            <a:pPr indent="-3429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kg potatoes 0.5 tons of water</a:t>
            </a:r>
            <a:endParaRPr/>
          </a:p>
        </p:txBody>
      </p:sp>
      <p:pic>
        <p:nvPicPr>
          <p:cNvPr id="988" name="Google Shape;988;p140"/>
          <p:cNvPicPr preferRelativeResize="0"/>
          <p:nvPr/>
        </p:nvPicPr>
        <p:blipFill rotWithShape="1">
          <a:blip r:embed="rId3">
            <a:alphaModFix/>
          </a:blip>
          <a:srcRect b="0" l="0" r="0" t="0"/>
          <a:stretch/>
        </p:blipFill>
        <p:spPr>
          <a:xfrm>
            <a:off x="4174325" y="2165225"/>
            <a:ext cx="4969675" cy="4591449"/>
          </a:xfrm>
          <a:prstGeom prst="rect">
            <a:avLst/>
          </a:prstGeom>
          <a:noFill/>
          <a:ln>
            <a:noFill/>
          </a:ln>
        </p:spPr>
      </p:pic>
      <p:sp>
        <p:nvSpPr>
          <p:cNvPr id="989" name="Google Shape;989;p140"/>
          <p:cNvSpPr txBox="1"/>
          <p:nvPr/>
        </p:nvSpPr>
        <p:spPr>
          <a:xfrm>
            <a:off x="4811500" y="1516200"/>
            <a:ext cx="4041000" cy="569399"/>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Font typeface="Arial"/>
              <a:buNone/>
            </a:pPr>
            <a:r>
              <a:rPr b="1" i="0" lang="en-US" sz="2400" u="none" cap="none" strike="noStrike">
                <a:solidFill>
                  <a:schemeClr val="dk2"/>
                </a:solidFill>
                <a:latin typeface="Arial"/>
                <a:ea typeface="Arial"/>
                <a:cs typeface="Arial"/>
                <a:sym typeface="Arial"/>
              </a:rPr>
              <a:t>Gallons of water to produce 1 lb of various foods </a:t>
            </a:r>
            <a:r>
              <a:rPr b="0" baseline="30000" i="0" lang="en-US" sz="2400" u="none" cap="none" strike="noStrike">
                <a:solidFill>
                  <a:srgbClr val="666666"/>
                </a:solidFill>
                <a:latin typeface="Arial"/>
                <a:ea typeface="Arial"/>
                <a:cs typeface="Arial"/>
                <a:sym typeface="Arial"/>
              </a:rPr>
              <a:t>(236)</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4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Water</a:t>
            </a:r>
            <a:endParaRPr/>
          </a:p>
        </p:txBody>
      </p:sp>
      <p:sp>
        <p:nvSpPr>
          <p:cNvPr id="995" name="Google Shape;995;p141"/>
          <p:cNvSpPr txBox="1"/>
          <p:nvPr>
            <p:ph idx="1" type="body"/>
          </p:nvPr>
        </p:nvSpPr>
        <p:spPr>
          <a:xfrm>
            <a:off x="457200" y="1600200"/>
            <a:ext cx="8229600" cy="175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To produce 1 lb. of feedlot beef requires 7 lbs. of feed grain, which takes 7,000 lbs. of water to grow. </a:t>
            </a:r>
            <a:endParaRPr/>
          </a:p>
        </p:txBody>
      </p:sp>
      <p:pic>
        <p:nvPicPr>
          <p:cNvPr id="996" name="Google Shape;996;p141"/>
          <p:cNvPicPr preferRelativeResize="0"/>
          <p:nvPr/>
        </p:nvPicPr>
        <p:blipFill rotWithShape="1">
          <a:blip r:embed="rId3">
            <a:alphaModFix/>
          </a:blip>
          <a:srcRect b="0" l="0" r="0" t="0"/>
          <a:stretch/>
        </p:blipFill>
        <p:spPr>
          <a:xfrm>
            <a:off x="3379380" y="3733800"/>
            <a:ext cx="2792819" cy="25018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42"/>
          <p:cNvSpPr/>
          <p:nvPr/>
        </p:nvSpPr>
        <p:spPr>
          <a:xfrm>
            <a:off x="533400" y="1295400"/>
            <a:ext cx="82296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4000" u="none" cap="none" strike="noStrike">
                <a:solidFill>
                  <a:schemeClr val="dk1"/>
                </a:solidFill>
                <a:latin typeface="Georgia"/>
                <a:ea typeface="Georgia"/>
                <a:cs typeface="Georgia"/>
                <a:sym typeface="Georgia"/>
              </a:rPr>
              <a:t>One half of all US water resources are used to grow meat. </a:t>
            </a:r>
            <a:endParaRPr/>
          </a:p>
        </p:txBody>
      </p:sp>
      <p:pic>
        <p:nvPicPr>
          <p:cNvPr id="1002" name="Google Shape;1002;p142"/>
          <p:cNvPicPr preferRelativeResize="0"/>
          <p:nvPr/>
        </p:nvPicPr>
        <p:blipFill rotWithShape="1">
          <a:blip r:embed="rId3">
            <a:alphaModFix/>
          </a:blip>
          <a:srcRect b="0" l="0" r="0" t="0"/>
          <a:stretch/>
        </p:blipFill>
        <p:spPr>
          <a:xfrm>
            <a:off x="3200400" y="2819400"/>
            <a:ext cx="2666999" cy="292258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43"/>
          <p:cNvSpPr/>
          <p:nvPr/>
        </p:nvSpPr>
        <p:spPr>
          <a:xfrm>
            <a:off x="762000" y="1371600"/>
            <a:ext cx="792479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Pass up one hamburger, and you'll save as much water as you save by taking 40 showers with a low-flow nozzle. </a:t>
            </a:r>
            <a:endParaRPr/>
          </a:p>
        </p:txBody>
      </p:sp>
      <p:grpSp>
        <p:nvGrpSpPr>
          <p:cNvPr id="1008" name="Google Shape;1008;p143"/>
          <p:cNvGrpSpPr/>
          <p:nvPr/>
        </p:nvGrpSpPr>
        <p:grpSpPr>
          <a:xfrm>
            <a:off x="1295400" y="3657600"/>
            <a:ext cx="7334249" cy="1828799"/>
            <a:chOff x="1371600" y="3886200"/>
            <a:chExt cx="7334249" cy="1828801"/>
          </a:xfrm>
        </p:grpSpPr>
        <p:pic>
          <p:nvPicPr>
            <p:cNvPr id="1009" name="Google Shape;1009;p143"/>
            <p:cNvPicPr preferRelativeResize="0"/>
            <p:nvPr/>
          </p:nvPicPr>
          <p:blipFill rotWithShape="1">
            <a:blip r:embed="rId3">
              <a:alphaModFix/>
            </a:blip>
            <a:srcRect b="0" l="0" r="0" t="0"/>
            <a:stretch/>
          </p:blipFill>
          <p:spPr>
            <a:xfrm>
              <a:off x="2209800" y="3886200"/>
              <a:ext cx="1828800" cy="1828801"/>
            </a:xfrm>
            <a:prstGeom prst="rect">
              <a:avLst/>
            </a:prstGeom>
            <a:noFill/>
            <a:ln>
              <a:noFill/>
            </a:ln>
          </p:spPr>
        </p:pic>
        <p:pic>
          <p:nvPicPr>
            <p:cNvPr id="1010" name="Google Shape;1010;p143"/>
            <p:cNvPicPr preferRelativeResize="0"/>
            <p:nvPr/>
          </p:nvPicPr>
          <p:blipFill rotWithShape="1">
            <a:blip r:embed="rId4">
              <a:alphaModFix/>
            </a:blip>
            <a:srcRect b="0" l="0" r="0" t="0"/>
            <a:stretch/>
          </p:blipFill>
          <p:spPr>
            <a:xfrm>
              <a:off x="6858000" y="4114800"/>
              <a:ext cx="1847849" cy="1236640"/>
            </a:xfrm>
            <a:prstGeom prst="rect">
              <a:avLst/>
            </a:prstGeom>
            <a:noFill/>
            <a:ln>
              <a:noFill/>
            </a:ln>
          </p:spPr>
        </p:pic>
        <p:sp>
          <p:nvSpPr>
            <p:cNvPr id="1011" name="Google Shape;1011;p143"/>
            <p:cNvSpPr txBox="1"/>
            <p:nvPr/>
          </p:nvSpPr>
          <p:spPr>
            <a:xfrm>
              <a:off x="1371600" y="4267200"/>
              <a:ext cx="574195"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1</a:t>
              </a:r>
              <a:endParaRPr/>
            </a:p>
          </p:txBody>
        </p:sp>
        <p:sp>
          <p:nvSpPr>
            <p:cNvPr id="1012" name="Google Shape;1012;p143"/>
            <p:cNvSpPr txBox="1"/>
            <p:nvPr/>
          </p:nvSpPr>
          <p:spPr>
            <a:xfrm>
              <a:off x="4495800" y="4191000"/>
              <a:ext cx="567783"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a:t>
              </a:r>
              <a:endParaRPr/>
            </a:p>
          </p:txBody>
        </p:sp>
        <p:sp>
          <p:nvSpPr>
            <p:cNvPr id="1013" name="Google Shape;1013;p143"/>
            <p:cNvSpPr txBox="1"/>
            <p:nvPr/>
          </p:nvSpPr>
          <p:spPr>
            <a:xfrm>
              <a:off x="5562600" y="4190995"/>
              <a:ext cx="1244999" cy="10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6000" u="none" cap="none" strike="noStrike">
                  <a:solidFill>
                    <a:schemeClr val="dk1"/>
                  </a:solidFill>
                  <a:latin typeface="Georgia"/>
                  <a:ea typeface="Georgia"/>
                  <a:cs typeface="Georgia"/>
                  <a:sym typeface="Georgia"/>
                </a:rPr>
                <a:t>40</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85" name="Google Shape;185;p2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86" name="Google Shape;186;p27"/>
          <p:cNvPicPr preferRelativeResize="0"/>
          <p:nvPr/>
        </p:nvPicPr>
        <p:blipFill rotWithShape="1">
          <a:blip r:embed="rId3">
            <a:alphaModFix/>
          </a:blip>
          <a:srcRect b="0" l="0" r="0" t="0"/>
          <a:stretch/>
        </p:blipFill>
        <p:spPr>
          <a:xfrm>
            <a:off x="76200" y="152400"/>
            <a:ext cx="8991599" cy="6668812"/>
          </a:xfrm>
          <a:prstGeom prst="rect">
            <a:avLst/>
          </a:prstGeom>
          <a:noFill/>
          <a:ln>
            <a:noFill/>
          </a:ln>
        </p:spPr>
      </p:pic>
      <p:sp>
        <p:nvSpPr>
          <p:cNvPr id="187" name="Google Shape;187;p27"/>
          <p:cNvSpPr/>
          <p:nvPr/>
        </p:nvSpPr>
        <p:spPr>
          <a:xfrm>
            <a:off x="3571868" y="4071942"/>
            <a:ext cx="3643338"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800" u="none" cap="none" strike="noStrike">
                <a:solidFill>
                  <a:srgbClr val="000000"/>
                </a:solidFill>
                <a:latin typeface="Arial"/>
                <a:ea typeface="Arial"/>
                <a:cs typeface="Arial"/>
                <a:sym typeface="Arial"/>
              </a:rPr>
              <a:t>India: 0.13 ha/capita               (2012)</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http://wdi.worldbank.org/table/3.1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44"/>
          <p:cNvSpPr/>
          <p:nvPr/>
        </p:nvSpPr>
        <p:spPr>
          <a:xfrm>
            <a:off x="685800" y="1752600"/>
            <a:ext cx="7391399" cy="10772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Meat eaters require 14 times as much water for their diets as do vegetarians.</a:t>
            </a:r>
            <a:endParaRPr/>
          </a:p>
        </p:txBody>
      </p:sp>
      <p:pic>
        <p:nvPicPr>
          <p:cNvPr id="1019" name="Google Shape;1019;p144"/>
          <p:cNvPicPr preferRelativeResize="0"/>
          <p:nvPr/>
        </p:nvPicPr>
        <p:blipFill rotWithShape="1">
          <a:blip r:embed="rId3">
            <a:alphaModFix/>
          </a:blip>
          <a:srcRect b="0" l="0" r="0" t="0"/>
          <a:stretch/>
        </p:blipFill>
        <p:spPr>
          <a:xfrm>
            <a:off x="2895600" y="2971800"/>
            <a:ext cx="2514599" cy="253523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4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Water Pollution</a:t>
            </a:r>
            <a:endParaRPr/>
          </a:p>
        </p:txBody>
      </p:sp>
      <p:sp>
        <p:nvSpPr>
          <p:cNvPr id="1025" name="Google Shape;1025;p145"/>
          <p:cNvSpPr txBox="1"/>
          <p:nvPr>
            <p:ph idx="1" type="body"/>
          </p:nvPr>
        </p:nvSpPr>
        <p:spPr>
          <a:xfrm>
            <a:off x="76200" y="1219200"/>
            <a:ext cx="89916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For example, shifting from pork to chicken requires half the grain, and hence half as much water.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massive quantities of waste produced by livestock and poultry threaten rivers, lakes and other waterways with pollution, toxic algal blooms and massive fishkills.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 livestock waste is 130 times that produced by humans. ,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Livestock farms are getting larger throughout the world.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4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Water Pollution</a:t>
            </a:r>
            <a:endParaRPr/>
          </a:p>
        </p:txBody>
      </p:sp>
      <p:sp>
        <p:nvSpPr>
          <p:cNvPr id="1031" name="Google Shape;1031;p146"/>
          <p:cNvSpPr txBox="1"/>
          <p:nvPr>
            <p:ph idx="1" type="body"/>
          </p:nvPr>
        </p:nvSpPr>
        <p:spPr>
          <a:xfrm>
            <a:off x="301625" y="1527175"/>
            <a:ext cx="85042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According to the Environmental Protection Agency, factory farming pollutes U.S. waterways more than </a:t>
            </a:r>
            <a:r>
              <a:rPr b="1" i="1" lang="en-US" sz="3200" u="none" cap="none" strike="noStrike">
                <a:solidFill>
                  <a:schemeClr val="dk1"/>
                </a:solidFill>
                <a:latin typeface="Times New Roman"/>
                <a:ea typeface="Times New Roman"/>
                <a:cs typeface="Times New Roman"/>
                <a:sym typeface="Times New Roman"/>
              </a:rPr>
              <a:t>all</a:t>
            </a:r>
            <a:r>
              <a:rPr b="0" i="0" lang="en-US" sz="3200" u="none" cap="none" strike="noStrike">
                <a:solidFill>
                  <a:schemeClr val="dk1"/>
                </a:solidFill>
                <a:latin typeface="Times New Roman"/>
                <a:ea typeface="Times New Roman"/>
                <a:cs typeface="Times New Roman"/>
                <a:sym typeface="Times New Roman"/>
              </a:rPr>
              <a:t> industrial sources combined.</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32" name="Google Shape;1032;p146"/>
          <p:cNvPicPr preferRelativeResize="0"/>
          <p:nvPr/>
        </p:nvPicPr>
        <p:blipFill rotWithShape="1">
          <a:blip r:embed="rId3">
            <a:alphaModFix/>
          </a:blip>
          <a:srcRect b="0" l="0" r="0" t="0"/>
          <a:stretch/>
        </p:blipFill>
        <p:spPr>
          <a:xfrm>
            <a:off x="3581400" y="3810000"/>
            <a:ext cx="2409825" cy="172402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47"/>
          <p:cNvSpPr/>
          <p:nvPr/>
        </p:nvSpPr>
        <p:spPr>
          <a:xfrm>
            <a:off x="762000" y="1143000"/>
            <a:ext cx="7467600" cy="1631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In the U.S., livestock now produce </a:t>
            </a:r>
            <a:r>
              <a:rPr b="1" i="1" lang="en-US" sz="2800" u="none" cap="none" strike="noStrike">
                <a:solidFill>
                  <a:schemeClr val="dk1"/>
                </a:solidFill>
                <a:latin typeface="Times New Roman"/>
                <a:ea typeface="Times New Roman"/>
                <a:cs typeface="Times New Roman"/>
                <a:sym typeface="Times New Roman"/>
              </a:rPr>
              <a:t>130 times </a:t>
            </a:r>
            <a:r>
              <a:rPr b="0" i="0" lang="en-US" sz="2400" u="none" cap="none" strike="noStrike">
                <a:solidFill>
                  <a:schemeClr val="dk1"/>
                </a:solidFill>
                <a:latin typeface="Times New Roman"/>
                <a:ea typeface="Times New Roman"/>
                <a:cs typeface="Times New Roman"/>
                <a:sym typeface="Times New Roman"/>
              </a:rPr>
              <a:t>as much waste as people do.  Just one 50,000 acre hog farm in Utah, for example, produces more sewage than the city of Los Angeles!!</a:t>
            </a:r>
            <a:endParaRPr/>
          </a:p>
        </p:txBody>
      </p:sp>
      <p:pic>
        <p:nvPicPr>
          <p:cNvPr id="1038" name="Google Shape;1038;p147"/>
          <p:cNvPicPr preferRelativeResize="0"/>
          <p:nvPr/>
        </p:nvPicPr>
        <p:blipFill rotWithShape="1">
          <a:blip r:embed="rId3">
            <a:alphaModFix/>
          </a:blip>
          <a:srcRect b="0" l="0" r="0" t="0"/>
          <a:stretch/>
        </p:blipFill>
        <p:spPr>
          <a:xfrm>
            <a:off x="5562600" y="2514600"/>
            <a:ext cx="3276600" cy="2445680"/>
          </a:xfrm>
          <a:prstGeom prst="rect">
            <a:avLst/>
          </a:prstGeom>
          <a:noFill/>
          <a:ln>
            <a:noFill/>
          </a:ln>
        </p:spPr>
      </p:pic>
      <p:pic>
        <p:nvPicPr>
          <p:cNvPr id="1039" name="Google Shape;1039;p147"/>
          <p:cNvPicPr preferRelativeResize="0"/>
          <p:nvPr/>
        </p:nvPicPr>
        <p:blipFill rotWithShape="1">
          <a:blip r:embed="rId4">
            <a:alphaModFix/>
          </a:blip>
          <a:srcRect b="0" l="0" r="0" t="0"/>
          <a:stretch/>
        </p:blipFill>
        <p:spPr>
          <a:xfrm>
            <a:off x="304800" y="3048000"/>
            <a:ext cx="3200400" cy="2150806"/>
          </a:xfrm>
          <a:prstGeom prst="rect">
            <a:avLst/>
          </a:prstGeom>
          <a:noFill/>
          <a:ln>
            <a:noFill/>
          </a:ln>
        </p:spPr>
      </p:pic>
      <p:pic>
        <p:nvPicPr>
          <p:cNvPr id="1040" name="Google Shape;1040;p147"/>
          <p:cNvPicPr preferRelativeResize="0"/>
          <p:nvPr/>
        </p:nvPicPr>
        <p:blipFill rotWithShape="1">
          <a:blip r:embed="rId5">
            <a:alphaModFix/>
          </a:blip>
          <a:srcRect b="0" l="0" r="0" t="0"/>
          <a:stretch/>
        </p:blipFill>
        <p:spPr>
          <a:xfrm>
            <a:off x="3657600" y="5105400"/>
            <a:ext cx="2438399" cy="16255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4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Land</a:t>
            </a:r>
            <a:endParaRPr/>
          </a:p>
        </p:txBody>
      </p:sp>
      <p:sp>
        <p:nvSpPr>
          <p:cNvPr id="1046" name="Google Shape;1046;p148"/>
          <p:cNvSpPr txBox="1"/>
          <p:nvPr>
            <p:ph idx="1" type="body"/>
          </p:nvPr>
        </p:nvSpPr>
        <p:spPr>
          <a:xfrm>
            <a:off x="192624" y="1249125"/>
            <a:ext cx="3807871"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According to scientists at the Smithsonian Institute, the equivalent of seven football fields of land is bulldozed every minute, much of it to create more room for farmed animals. </a:t>
            </a:r>
            <a:endParaRPr/>
          </a:p>
        </p:txBody>
      </p:sp>
      <p:pic>
        <p:nvPicPr>
          <p:cNvPr id="1047" name="Google Shape;1047;p148"/>
          <p:cNvPicPr preferRelativeResize="0"/>
          <p:nvPr/>
        </p:nvPicPr>
        <p:blipFill rotWithShape="1">
          <a:blip r:embed="rId3">
            <a:alphaModFix/>
          </a:blip>
          <a:srcRect b="0" l="0" r="0" t="0"/>
          <a:stretch/>
        </p:blipFill>
        <p:spPr>
          <a:xfrm>
            <a:off x="3495225" y="2380200"/>
            <a:ext cx="5464200" cy="4480699"/>
          </a:xfrm>
          <a:prstGeom prst="rect">
            <a:avLst/>
          </a:prstGeom>
          <a:noFill/>
          <a:ln>
            <a:noFill/>
          </a:ln>
        </p:spPr>
      </p:pic>
      <p:sp>
        <p:nvSpPr>
          <p:cNvPr id="1048" name="Google Shape;1048;p148"/>
          <p:cNvSpPr txBox="1"/>
          <p:nvPr/>
        </p:nvSpPr>
        <p:spPr>
          <a:xfrm>
            <a:off x="3733800" y="1078650"/>
            <a:ext cx="5197199" cy="138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Font typeface="Arial"/>
              <a:buNone/>
            </a:pPr>
            <a:r>
              <a:rPr b="1" i="0" lang="en-US" sz="2400" u="none" cap="none" strike="noStrike">
                <a:solidFill>
                  <a:schemeClr val="dk2"/>
                </a:solidFill>
                <a:latin typeface="Arial"/>
                <a:ea typeface="Arial"/>
                <a:cs typeface="Arial"/>
                <a:sym typeface="Arial"/>
              </a:rPr>
              <a:t>Number of people whose caloric needs can be met on 2.5 acres of land for the following foods </a:t>
            </a:r>
            <a:r>
              <a:rPr b="0" baseline="30000" i="0" lang="en-US" sz="2400" u="none" cap="none" strike="noStrike">
                <a:solidFill>
                  <a:srgbClr val="666666"/>
                </a:solidFill>
                <a:latin typeface="Arial"/>
                <a:ea typeface="Arial"/>
                <a:cs typeface="Arial"/>
                <a:sym typeface="Arial"/>
              </a:rPr>
              <a:t>(294)</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49"/>
          <p:cNvSpPr/>
          <p:nvPr/>
        </p:nvSpPr>
        <p:spPr>
          <a:xfrm>
            <a:off x="762000" y="1371600"/>
            <a:ext cx="7696199"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80% of all US agricultural is used in some way to raise animals—that's roughly half of the total land mass of the U.S. </a:t>
            </a:r>
            <a:endParaRPr/>
          </a:p>
        </p:txBody>
      </p:sp>
      <p:pic>
        <p:nvPicPr>
          <p:cNvPr id="1054" name="Google Shape;1054;p149"/>
          <p:cNvPicPr preferRelativeResize="0"/>
          <p:nvPr/>
        </p:nvPicPr>
        <p:blipFill rotWithShape="1">
          <a:blip r:embed="rId3">
            <a:alphaModFix/>
          </a:blip>
          <a:srcRect b="0" l="0" r="0" t="0"/>
          <a:stretch/>
        </p:blipFill>
        <p:spPr>
          <a:xfrm>
            <a:off x="76200" y="2854664"/>
            <a:ext cx="4800599" cy="2938198"/>
          </a:xfrm>
          <a:prstGeom prst="rect">
            <a:avLst/>
          </a:prstGeom>
          <a:noFill/>
          <a:ln>
            <a:noFill/>
          </a:ln>
        </p:spPr>
      </p:pic>
      <p:pic>
        <p:nvPicPr>
          <p:cNvPr id="1055" name="Google Shape;1055;p149"/>
          <p:cNvPicPr preferRelativeResize="0"/>
          <p:nvPr/>
        </p:nvPicPr>
        <p:blipFill rotWithShape="1">
          <a:blip r:embed="rId4">
            <a:alphaModFix/>
          </a:blip>
          <a:srcRect b="0" l="0" r="0" t="0"/>
          <a:stretch/>
        </p:blipFill>
        <p:spPr>
          <a:xfrm>
            <a:off x="4953000" y="2781188"/>
            <a:ext cx="3996899" cy="301001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5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Diet and Land Requirement</a:t>
            </a:r>
            <a:endParaRPr/>
          </a:p>
        </p:txBody>
      </p:sp>
      <p:graphicFrame>
        <p:nvGraphicFramePr>
          <p:cNvPr id="1061" name="Google Shape;1061;p150"/>
          <p:cNvGraphicFramePr/>
          <p:nvPr/>
        </p:nvGraphicFramePr>
        <p:xfrm>
          <a:off x="301625" y="1214423"/>
          <a:ext cx="3000000" cy="3000000"/>
        </p:xfrm>
        <a:graphic>
          <a:graphicData uri="http://schemas.openxmlformats.org/drawingml/2006/table">
            <a:tbl>
              <a:tblPr bandRow="1" firstRow="1">
                <a:noFill/>
                <a:tableStyleId>{A2C171F6-4B05-44D7-9D4C-96E13CF2EE7A}</a:tableStyleId>
              </a:tblPr>
              <a:tblGrid>
                <a:gridCol w="993775"/>
                <a:gridCol w="1447800"/>
                <a:gridCol w="1600200"/>
                <a:gridCol w="4462475"/>
              </a:tblGrid>
              <a:tr h="18495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S. No. </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Diet</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Area (sq. yards)/capita</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Population that can be supported by Earth. (multiples of 1985 population of ~5 bi.)</a:t>
                      </a:r>
                      <a:endParaRPr b="1" sz="2400" u="none" cap="none" strike="noStrike"/>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Grains</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60</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Potatoes</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600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20</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3.</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Milk</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1500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8</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4.</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Pork</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4000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3</a:t>
                      </a:r>
                      <a:endParaRPr/>
                    </a:p>
                  </a:txBody>
                  <a:tcPr marT="0" marB="0" marR="68575" marL="68575"/>
                </a:tc>
              </a:tr>
              <a:tr h="472450">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5.</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Beef</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10000</a:t>
                      </a:r>
                      <a:endParaRPr/>
                    </a:p>
                  </a:txBody>
                  <a:tcPr marT="0" marB="0" marR="68575" marL="68575"/>
                </a:tc>
                <a:tc>
                  <a:txBody>
                    <a:bodyPr/>
                    <a:lstStyle/>
                    <a:p>
                      <a:pPr indent="0" lvl="0" marL="0" marR="0" rtl="0" algn="l">
                        <a:lnSpc>
                          <a:spcPct val="115000"/>
                        </a:lnSpc>
                        <a:spcBef>
                          <a:spcPts val="0"/>
                        </a:spcBef>
                        <a:spcAft>
                          <a:spcPts val="0"/>
                        </a:spcAft>
                        <a:buClr>
                          <a:srgbClr val="000000"/>
                        </a:buClr>
                        <a:buFont typeface="Arial"/>
                        <a:buNone/>
                      </a:pPr>
                      <a:r>
                        <a:rPr b="1" lang="en-US" sz="2400" u="none" cap="none" strike="noStrike"/>
                        <a:t>1</a:t>
                      </a:r>
                      <a:endParaRPr/>
                    </a:p>
                  </a:txBody>
                  <a:tcPr marT="0" marB="0" marR="68575" marL="68575"/>
                </a:tc>
              </a:tr>
            </a:tbl>
          </a:graphicData>
        </a:graphic>
      </p:graphicFrame>
      <p:sp>
        <p:nvSpPr>
          <p:cNvPr id="1062" name="Google Shape;1062;p150"/>
          <p:cNvSpPr/>
          <p:nvPr/>
        </p:nvSpPr>
        <p:spPr>
          <a:xfrm>
            <a:off x="152400" y="6248400"/>
            <a:ext cx="8991600" cy="584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600" u="none" cap="none" strike="noStrike">
                <a:solidFill>
                  <a:schemeClr val="dk1"/>
                </a:solidFill>
                <a:latin typeface="Times New Roman"/>
                <a:ea typeface="Times New Roman"/>
                <a:cs typeface="Times New Roman"/>
                <a:sym typeface="Times New Roman"/>
              </a:rPr>
              <a:t>Masanabu Fukuoka (translated by Frederic P. Metreaud) “The Natural Way of Farming – The Theory and Practice of Green Philosophy” 1985 Japan Publications Inc. ISBN 0-87040-613-2.</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5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Forest</a:t>
            </a:r>
            <a:endParaRPr/>
          </a:p>
        </p:txBody>
      </p:sp>
      <p:sp>
        <p:nvSpPr>
          <p:cNvPr id="1068" name="Google Shape;1068;p151"/>
          <p:cNvSpPr txBox="1"/>
          <p:nvPr>
            <p:ph idx="1" type="body"/>
          </p:nvPr>
        </p:nvSpPr>
        <p:spPr>
          <a:xfrm>
            <a:off x="301625" y="1527175"/>
            <a:ext cx="5870574"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Of the Amazonian rain forest cleared in South America, more than 38 percent has been used for ranching.</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69" name="Google Shape;1069;p151"/>
          <p:cNvPicPr preferRelativeResize="0"/>
          <p:nvPr/>
        </p:nvPicPr>
        <p:blipFill rotWithShape="1">
          <a:blip r:embed="rId3">
            <a:alphaModFix/>
          </a:blip>
          <a:srcRect b="0" l="0" r="0" t="0"/>
          <a:stretch/>
        </p:blipFill>
        <p:spPr>
          <a:xfrm>
            <a:off x="5791200" y="1600200"/>
            <a:ext cx="2971800" cy="3962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52"/>
          <p:cNvSpPr/>
          <p:nvPr/>
        </p:nvSpPr>
        <p:spPr>
          <a:xfrm>
            <a:off x="609600" y="1173540"/>
            <a:ext cx="7924799"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More than 260 million acres of U.S. forest have been cleared to create cropland to grow grain to feed farmed animals.</a:t>
            </a:r>
            <a:endParaRPr/>
          </a:p>
        </p:txBody>
      </p:sp>
      <p:pic>
        <p:nvPicPr>
          <p:cNvPr id="1075" name="Google Shape;1075;p152"/>
          <p:cNvPicPr preferRelativeResize="0"/>
          <p:nvPr/>
        </p:nvPicPr>
        <p:blipFill rotWithShape="1">
          <a:blip r:embed="rId3">
            <a:alphaModFix/>
          </a:blip>
          <a:srcRect b="0" l="0" r="0" t="0"/>
          <a:stretch/>
        </p:blipFill>
        <p:spPr>
          <a:xfrm>
            <a:off x="2514600" y="2819400"/>
            <a:ext cx="4174660" cy="266961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5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B9899"/>
              </a:buClr>
              <a:buFont typeface="Times New Roman"/>
              <a:buNone/>
            </a:pPr>
            <a:r>
              <a:rPr b="1" i="0" lang="en-US" sz="4000" u="none" cap="none" strike="noStrike">
                <a:solidFill>
                  <a:srgbClr val="7B9899"/>
                </a:solidFill>
                <a:latin typeface="Times New Roman"/>
                <a:ea typeface="Times New Roman"/>
                <a:cs typeface="Times New Roman"/>
                <a:sym typeface="Times New Roman"/>
              </a:rPr>
              <a:t>Soil</a:t>
            </a:r>
            <a:endParaRPr/>
          </a:p>
        </p:txBody>
      </p:sp>
      <p:sp>
        <p:nvSpPr>
          <p:cNvPr id="1081" name="Google Shape;1081;p153"/>
          <p:cNvSpPr txBox="1"/>
          <p:nvPr>
            <p:ph idx="1" type="body"/>
          </p:nvPr>
        </p:nvSpPr>
        <p:spPr>
          <a:xfrm>
            <a:off x="182561" y="2057400"/>
            <a:ext cx="8732837"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“85% of topsoil erosion (wind and water) in USA is due to raising animals for food” …Howard Lyman (American Mad Cow Activist)…</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is 13 times above the sustainable rate.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&gt;302 mi. ha devoted to producing feed for the U.S. livestock population (272 mi. ha pasture and 30 mi. ha. cultivated feed grains)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Iowa: Topsoil loss at 30x soil formation rate. Lost 50% of topsoil in just 150 years of farming—soil that took thousands of years to form. </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1082" name="Google Shape;1082;p153"/>
          <p:cNvPicPr preferRelativeResize="0"/>
          <p:nvPr/>
        </p:nvPicPr>
        <p:blipFill rotWithShape="1">
          <a:blip r:embed="rId3">
            <a:alphaModFix/>
          </a:blip>
          <a:srcRect b="0" l="0" r="0" t="0"/>
          <a:stretch/>
        </p:blipFill>
        <p:spPr>
          <a:xfrm>
            <a:off x="5943600" y="228600"/>
            <a:ext cx="2819399" cy="1879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Agricultural Yields in India</a:t>
            </a:r>
            <a:endParaRPr b="1" i="0" sz="4000" u="none" cap="none" strike="noStrike">
              <a:solidFill>
                <a:schemeClr val="dk1"/>
              </a:solidFill>
              <a:latin typeface="Times New Roman"/>
              <a:ea typeface="Times New Roman"/>
              <a:cs typeface="Times New Roman"/>
              <a:sym typeface="Times New Roman"/>
            </a:endParaRPr>
          </a:p>
        </p:txBody>
      </p:sp>
      <p:sp>
        <p:nvSpPr>
          <p:cNvPr id="193" name="Google Shape;193;p28"/>
          <p:cNvSpPr txBox="1"/>
          <p:nvPr>
            <p:ph idx="1" type="body"/>
          </p:nvPr>
        </p:nvSpPr>
        <p:spPr>
          <a:xfrm>
            <a:off x="500034" y="1214422"/>
            <a:ext cx="821537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Roughly 60% of India’s land is under agriculture.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Indian agricultural yields are generally low due to:</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Soil and land degradation. </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Low percentage of irrigated land (only 35% of arable land). </a:t>
            </a:r>
            <a:endParaRPr/>
          </a:p>
          <a:p>
            <a:pPr indent="-349250" lvl="1" marL="742950" marR="0" rtl="0" algn="l">
              <a:lnSpc>
                <a:spcPct val="10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Low agricultural technology and know-how.  </a:t>
            </a:r>
            <a:endParaRPr/>
          </a:p>
          <a:p>
            <a:pPr indent="-222250" lvl="0" marL="342900" marR="0" rtl="0" algn="l">
              <a:lnSpc>
                <a:spcPct val="100000"/>
              </a:lnSpc>
              <a:spcBef>
                <a:spcPts val="640"/>
              </a:spcBef>
              <a:spcAft>
                <a:spcPts val="0"/>
              </a:spcAft>
              <a:buClr>
                <a:schemeClr val="dk1"/>
              </a:buClr>
              <a:buSzPts val="19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lnSpc>
                <a:spcPct val="100000"/>
              </a:lnSpc>
              <a:spcBef>
                <a:spcPts val="640"/>
              </a:spcBef>
              <a:spcAft>
                <a:spcPts val="0"/>
              </a:spcAft>
              <a:buClr>
                <a:schemeClr val="dk1"/>
              </a:buClr>
              <a:buSzPts val="19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94" name="Google Shape;194;p28"/>
          <p:cNvSpPr/>
          <p:nvPr/>
        </p:nvSpPr>
        <p:spPr>
          <a:xfrm>
            <a:off x="3000364" y="6143644"/>
            <a:ext cx="4857784"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3"/>
              </a:rPr>
              <a:t>http://wdi.worldbank.org/table/3.2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US" sz="1400" u="sng" cap="none" strike="noStrike">
                <a:solidFill>
                  <a:schemeClr val="hlink"/>
                </a:solidFill>
                <a:latin typeface="Arial"/>
                <a:ea typeface="Arial"/>
                <a:cs typeface="Arial"/>
                <a:sym typeface="Arial"/>
                <a:hlinkClick r:id="rId4"/>
              </a:rPr>
              <a:t>http://en.wikipedia.org/wiki/Agriculture_in_India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5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rgbClr val="7B9899"/>
                </a:solidFill>
                <a:latin typeface="Times New Roman"/>
                <a:ea typeface="Times New Roman"/>
                <a:cs typeface="Times New Roman"/>
                <a:sym typeface="Times New Roman"/>
              </a:rPr>
              <a:t>Animal Slaughter and Torture Before Being Killed</a:t>
            </a:r>
            <a:endParaRPr b="1" i="0" sz="4000" u="none" cap="none" strike="noStrike">
              <a:solidFill>
                <a:schemeClr val="dk1"/>
              </a:solidFill>
              <a:latin typeface="Times New Roman"/>
              <a:ea typeface="Times New Roman"/>
              <a:cs typeface="Times New Roman"/>
              <a:sym typeface="Times New Roman"/>
            </a:endParaRPr>
          </a:p>
        </p:txBody>
      </p:sp>
      <p:sp>
        <p:nvSpPr>
          <p:cNvPr id="1088" name="Google Shape;1088;p154"/>
          <p:cNvSpPr txBox="1"/>
          <p:nvPr>
            <p:ph idx="1" type="body"/>
          </p:nvPr>
        </p:nvSpPr>
        <p:spPr>
          <a:xfrm>
            <a:off x="381000" y="1290000"/>
            <a:ext cx="8229600" cy="2381400"/>
          </a:xfrm>
          <a:prstGeom prst="rect">
            <a:avLst/>
          </a:prstGeom>
          <a:noFill/>
          <a:ln>
            <a:noFill/>
          </a:ln>
        </p:spPr>
        <p:txBody>
          <a:bodyPr anchorCtr="0" anchor="t" bIns="45700" lIns="91425" spcFirstLastPara="1" rIns="91425" wrap="square" tIns="45700">
            <a:noAutofit/>
          </a:bodyPr>
          <a:lstStyle/>
          <a:p>
            <a:pPr indent="-406400" lvl="0" marL="457200" marR="0" rtl="0" algn="l">
              <a:spcBef>
                <a:spcPts val="64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Every year, nearly </a:t>
            </a:r>
            <a:r>
              <a:rPr b="1" i="1" lang="en-US" sz="2800" u="none" cap="none" strike="noStrike">
                <a:solidFill>
                  <a:schemeClr val="dk1"/>
                </a:solidFill>
                <a:latin typeface="Times New Roman"/>
                <a:ea typeface="Times New Roman"/>
                <a:cs typeface="Times New Roman"/>
                <a:sym typeface="Times New Roman"/>
              </a:rPr>
              <a:t>9 billion animals </a:t>
            </a:r>
            <a:r>
              <a:rPr b="0" i="0" lang="en-US" sz="2800" u="none" cap="none" strike="noStrike">
                <a:solidFill>
                  <a:schemeClr val="dk1"/>
                </a:solidFill>
                <a:latin typeface="Times New Roman"/>
                <a:ea typeface="Times New Roman"/>
                <a:cs typeface="Times New Roman"/>
                <a:sym typeface="Times New Roman"/>
              </a:rPr>
              <a:t>are killed for food in the United States alone!!</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l">
              <a:spcBef>
                <a:spcPts val="0"/>
              </a:spcBef>
              <a:spcAft>
                <a:spcPts val="0"/>
              </a:spcAft>
              <a:buSzPts val="2800"/>
              <a:buChar char="●"/>
            </a:pPr>
            <a:r>
              <a:rPr lang="en-US" sz="2800"/>
              <a:t>Video: </a:t>
            </a:r>
            <a:r>
              <a:rPr lang="en-US" sz="2800" u="sng">
                <a:solidFill>
                  <a:schemeClr val="hlink"/>
                </a:solidFill>
                <a:hlinkClick r:id="rId3"/>
              </a:rPr>
              <a:t>Can you Face the Reality of Factory Farming?</a:t>
            </a:r>
            <a:r>
              <a:rPr lang="en-US" sz="2800"/>
              <a:t> (6.08min)</a:t>
            </a:r>
            <a:endParaRPr sz="2800"/>
          </a:p>
          <a:p>
            <a:pPr indent="-406400" lvl="0" marL="457200" marR="0" rtl="0" algn="l">
              <a:spcBef>
                <a:spcPts val="0"/>
              </a:spcBef>
              <a:spcAft>
                <a:spcPts val="0"/>
              </a:spcAft>
              <a:buSzPts val="2800"/>
              <a:buChar char="●"/>
            </a:pPr>
            <a:r>
              <a:rPr lang="en-US" sz="2800"/>
              <a:t>Video: </a:t>
            </a:r>
            <a:r>
              <a:rPr lang="en-US" sz="2800" u="sng">
                <a:solidFill>
                  <a:schemeClr val="hlink"/>
                </a:solidFill>
                <a:hlinkClick r:id="rId4"/>
              </a:rPr>
              <a:t>Meet Your Meat </a:t>
            </a:r>
            <a:r>
              <a:rPr lang="en-US" sz="2800"/>
              <a:t>(12.48)</a:t>
            </a:r>
            <a:endParaRPr sz="2800"/>
          </a:p>
          <a:p>
            <a:pPr indent="-406400" lvl="0" marL="457200" marR="0" rtl="0" algn="l">
              <a:spcBef>
                <a:spcPts val="0"/>
              </a:spcBef>
              <a:spcAft>
                <a:spcPts val="0"/>
              </a:spcAft>
              <a:buSzPts val="2800"/>
              <a:buChar char="●"/>
            </a:pPr>
            <a:r>
              <a:rPr lang="en-US" sz="2800"/>
              <a:t>Whether animals are raised in factory farms, or in open farms, the slaughter, the pain, the suffering and death are common and inevitable.  </a:t>
            </a:r>
            <a:endParaRPr sz="2800"/>
          </a:p>
          <a:p>
            <a:pPr indent="-222250" lvl="0" marL="342900" marR="0" rtl="0" algn="l">
              <a:spcBef>
                <a:spcPts val="640"/>
              </a:spcBef>
              <a:spcAft>
                <a:spcPts val="0"/>
              </a:spcAft>
              <a:buClr>
                <a:schemeClr val="dk1"/>
              </a:buClr>
              <a:buSzPts val="1900"/>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pic>
        <p:nvPicPr>
          <p:cNvPr id="1089" name="Google Shape;1089;p154"/>
          <p:cNvPicPr preferRelativeResize="0"/>
          <p:nvPr/>
        </p:nvPicPr>
        <p:blipFill>
          <a:blip r:embed="rId5">
            <a:alphaModFix/>
          </a:blip>
          <a:stretch>
            <a:fillRect/>
          </a:stretch>
        </p:blipFill>
        <p:spPr>
          <a:xfrm>
            <a:off x="7219125" y="1961475"/>
            <a:ext cx="1483025" cy="16512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55"/>
          <p:cNvSpPr txBox="1"/>
          <p:nvPr>
            <p:ph type="title"/>
          </p:nvPr>
        </p:nvSpPr>
        <p:spPr>
          <a:xfrm>
            <a:off x="609600" y="76200"/>
            <a:ext cx="7772400" cy="990599"/>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Food, Spirituality and Humanity</a:t>
            </a:r>
            <a:endParaRPr/>
          </a:p>
        </p:txBody>
      </p:sp>
      <p:sp>
        <p:nvSpPr>
          <p:cNvPr id="1096" name="Google Shape;1096;p155"/>
          <p:cNvSpPr txBox="1"/>
          <p:nvPr>
            <p:ph idx="1" type="body"/>
          </p:nvPr>
        </p:nvSpPr>
        <p:spPr>
          <a:xfrm>
            <a:off x="253575" y="1752600"/>
            <a:ext cx="8204700" cy="4191000"/>
          </a:xfrm>
          <a:prstGeom prst="rect">
            <a:avLst/>
          </a:prstGeom>
        </p:spPr>
        <p:txBody>
          <a:bodyPr anchorCtr="0" anchor="t" bIns="91425" lIns="91425" spcFirstLastPara="1" rIns="91425" wrap="square" tIns="91425">
            <a:noAutofit/>
          </a:bodyPr>
          <a:lstStyle/>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When plentiful vegetarian food is available. </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Yet, humans insist on consuming non-vegetarian food.</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It is simply for the sake of one’s tongue. </a:t>
            </a:r>
            <a:endParaRPr sz="2800">
              <a:latin typeface="Georgia"/>
              <a:ea typeface="Georgia"/>
              <a:cs typeface="Georgia"/>
              <a:sym typeface="Georgia"/>
            </a:endParaRPr>
          </a:p>
          <a:p>
            <a:pPr indent="-406400" lvl="0" marL="457200" rtl="0" algn="just">
              <a:spcBef>
                <a:spcPts val="0"/>
              </a:spcBef>
              <a:spcAft>
                <a:spcPts val="0"/>
              </a:spcAft>
              <a:buClr>
                <a:schemeClr val="dk1"/>
              </a:buClr>
              <a:buSzPts val="2800"/>
              <a:buFont typeface="Georgia"/>
              <a:buChar char="●"/>
            </a:pPr>
            <a:r>
              <a:rPr lang="en-US" sz="2800">
                <a:latin typeface="Georgia"/>
                <a:ea typeface="Georgia"/>
                <a:cs typeface="Georgia"/>
                <a:sym typeface="Georgia"/>
              </a:rPr>
              <a:t>This is needless “himsa” (unjustified violence). </a:t>
            </a:r>
            <a:endParaRPr sz="2800">
              <a:latin typeface="Georgia"/>
              <a:ea typeface="Georgia"/>
              <a:cs typeface="Georgia"/>
              <a:sym typeface="Georgia"/>
            </a:endParaRPr>
          </a:p>
          <a:p>
            <a:pPr indent="-406400" lvl="0" marL="457200" rtl="0" algn="just">
              <a:spcBef>
                <a:spcPts val="0"/>
              </a:spcBef>
              <a:spcAft>
                <a:spcPts val="0"/>
              </a:spcAft>
              <a:buClr>
                <a:schemeClr val="dk2"/>
              </a:buClr>
              <a:buSzPts val="2800"/>
              <a:buFont typeface="Georgia"/>
              <a:buChar char="●"/>
            </a:pPr>
            <a:r>
              <a:rPr lang="en-US" sz="2800">
                <a:latin typeface="Georgia"/>
                <a:ea typeface="Georgia"/>
                <a:cs typeface="Georgia"/>
                <a:sym typeface="Georgia"/>
              </a:rPr>
              <a:t>The highest Dharma (righteousness) is refraining from unjustified violence (ahimsa). </a:t>
            </a:r>
            <a:endParaRPr sz="2800">
              <a:latin typeface="Georgia"/>
              <a:ea typeface="Georgia"/>
              <a:cs typeface="Georgia"/>
              <a:sym typeface="Georgia"/>
            </a:endParaRPr>
          </a:p>
          <a:p>
            <a:pPr indent="-406400" lvl="0" marL="457200" rtl="0" algn="just">
              <a:spcBef>
                <a:spcPts val="0"/>
              </a:spcBef>
              <a:spcAft>
                <a:spcPts val="0"/>
              </a:spcAft>
              <a:buClr>
                <a:srgbClr val="274E13"/>
              </a:buClr>
              <a:buSzPts val="2800"/>
              <a:buFont typeface="Georgia"/>
              <a:buChar char="●"/>
            </a:pPr>
            <a:r>
              <a:rPr lang="en-US" sz="2800">
                <a:solidFill>
                  <a:srgbClr val="274E13"/>
                </a:solidFill>
                <a:latin typeface="Georgia"/>
                <a:ea typeface="Georgia"/>
                <a:cs typeface="Georgia"/>
                <a:sym typeface="Georgia"/>
              </a:rPr>
              <a:t>Do we not have any sympathy for the sorrow and suffering of other living beings? </a:t>
            </a:r>
            <a:endParaRPr sz="2800">
              <a:solidFill>
                <a:srgbClr val="274E13"/>
              </a:solidFill>
            </a:endParaRPr>
          </a:p>
          <a:p>
            <a:pPr indent="-25400" lvl="0" marL="342900" rtl="0" algn="l">
              <a:spcBef>
                <a:spcPts val="640"/>
              </a:spcBef>
              <a:spcAft>
                <a:spcPts val="0"/>
              </a:spcAft>
              <a:buNone/>
            </a:pPr>
            <a:r>
              <a:t/>
            </a:r>
            <a:endParaRPr sz="28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15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Vegetarianism and Spirituality</a:t>
            </a:r>
            <a:endParaRPr b="1" i="0" sz="4000" u="none" cap="none" strike="noStrike">
              <a:solidFill>
                <a:schemeClr val="dk1"/>
              </a:solidFill>
              <a:latin typeface="Times New Roman"/>
              <a:ea typeface="Times New Roman"/>
              <a:cs typeface="Times New Roman"/>
              <a:sym typeface="Times New Roman"/>
            </a:endParaRPr>
          </a:p>
        </p:txBody>
      </p:sp>
      <p:sp>
        <p:nvSpPr>
          <p:cNvPr id="1102" name="Google Shape;1102;p156"/>
          <p:cNvSpPr/>
          <p:nvPr/>
        </p:nvSpPr>
        <p:spPr>
          <a:xfrm>
            <a:off x="57625" y="1134175"/>
            <a:ext cx="8990400" cy="5520900"/>
          </a:xfrm>
          <a:prstGeom prst="rect">
            <a:avLst/>
          </a:prstGeom>
          <a:noFill/>
          <a:ln>
            <a:noFill/>
          </a:ln>
        </p:spPr>
        <p:txBody>
          <a:bodyPr anchorCtr="0" anchor="t" bIns="45700" lIns="91425" spcFirstLastPara="1" rIns="91425" wrap="square" tIns="45700">
            <a:noAutofit/>
          </a:bodyPr>
          <a:lstStyle/>
          <a:p>
            <a:pPr indent="-406400" lvl="0" marL="457200" marR="0" rtl="0" algn="just">
              <a:spcBef>
                <a:spcPts val="0"/>
              </a:spcBef>
              <a:spcAft>
                <a:spcPts val="0"/>
              </a:spcAft>
              <a:buSzPts val="2800"/>
              <a:buFont typeface="Georgia"/>
              <a:buChar char="●"/>
            </a:pPr>
            <a:r>
              <a:rPr lang="en-US" sz="2800">
                <a:solidFill>
                  <a:srgbClr val="FF0000"/>
                </a:solidFill>
                <a:latin typeface="Georgia"/>
                <a:ea typeface="Georgia"/>
                <a:cs typeface="Georgia"/>
                <a:sym typeface="Georgia"/>
              </a:rPr>
              <a:t>The dying animal says “As this person (</a:t>
            </a:r>
            <a:r>
              <a:rPr i="1" lang="en-US" sz="2800">
                <a:latin typeface="Georgia"/>
                <a:ea typeface="Georgia"/>
                <a:cs typeface="Georgia"/>
                <a:sym typeface="Georgia"/>
              </a:rPr>
              <a:t>saḥ</a:t>
            </a:r>
            <a:r>
              <a:rPr lang="en-US" sz="2800">
                <a:solidFill>
                  <a:srgbClr val="FF0000"/>
                </a:solidFill>
                <a:latin typeface="Georgia"/>
                <a:ea typeface="Georgia"/>
                <a:cs typeface="Georgia"/>
                <a:sym typeface="Georgia"/>
              </a:rPr>
              <a:t>) is killing and consuming me (</a:t>
            </a:r>
            <a:r>
              <a:rPr i="1" lang="en-US" sz="2800">
                <a:latin typeface="Georgia"/>
                <a:ea typeface="Georgia"/>
                <a:cs typeface="Georgia"/>
                <a:sym typeface="Georgia"/>
              </a:rPr>
              <a:t>mām</a:t>
            </a:r>
            <a:r>
              <a:rPr lang="en-US" sz="2800">
                <a:solidFill>
                  <a:srgbClr val="FF0000"/>
                </a:solidFill>
                <a:latin typeface="Georgia"/>
                <a:ea typeface="Georgia"/>
                <a:cs typeface="Georgia"/>
                <a:sym typeface="Georgia"/>
              </a:rPr>
              <a:t>) in this lifetime, so shall I kill and consume him in my next lifetime.” This is real meaning of the word ‘</a:t>
            </a:r>
            <a:r>
              <a:rPr lang="en-US" sz="2800">
                <a:latin typeface="Georgia"/>
                <a:ea typeface="Georgia"/>
                <a:cs typeface="Georgia"/>
                <a:sym typeface="Georgia"/>
              </a:rPr>
              <a:t>m</a:t>
            </a:r>
            <a:r>
              <a:rPr i="1" lang="en-US" sz="2800">
                <a:solidFill>
                  <a:schemeClr val="dk2"/>
                </a:solidFill>
                <a:latin typeface="Georgia"/>
                <a:ea typeface="Georgia"/>
                <a:cs typeface="Georgia"/>
                <a:sym typeface="Georgia"/>
              </a:rPr>
              <a:t>ā</a:t>
            </a:r>
            <a:r>
              <a:rPr lang="en-US" sz="2800">
                <a:latin typeface="Georgia"/>
                <a:ea typeface="Georgia"/>
                <a:cs typeface="Georgia"/>
                <a:sym typeface="Georgia"/>
              </a:rPr>
              <a:t>msa</a:t>
            </a:r>
            <a:r>
              <a:rPr i="1" lang="en-US" sz="2800">
                <a:solidFill>
                  <a:schemeClr val="dk2"/>
                </a:solidFill>
                <a:latin typeface="Georgia"/>
                <a:ea typeface="Georgia"/>
                <a:cs typeface="Georgia"/>
                <a:sym typeface="Georgia"/>
              </a:rPr>
              <a:t>ḥ</a:t>
            </a:r>
            <a:r>
              <a:rPr lang="en-US" sz="2800">
                <a:solidFill>
                  <a:srgbClr val="FF0000"/>
                </a:solidFill>
                <a:latin typeface="Georgia"/>
                <a:ea typeface="Georgia"/>
                <a:cs typeface="Georgia"/>
                <a:sym typeface="Georgia"/>
              </a:rPr>
              <a:t>’ (meat) as explained by the wise ones.</a:t>
            </a:r>
            <a:r>
              <a:rPr lang="en-US" sz="2800">
                <a:solidFill>
                  <a:schemeClr val="dk1"/>
                </a:solidFill>
                <a:latin typeface="Georgia"/>
                <a:ea typeface="Georgia"/>
                <a:cs typeface="Georgia"/>
                <a:sym typeface="Georgia"/>
              </a:rPr>
              <a:t> </a:t>
            </a:r>
            <a:r>
              <a:rPr lang="en-US" sz="2800">
                <a:latin typeface="Georgia"/>
                <a:ea typeface="Georgia"/>
                <a:cs typeface="Georgia"/>
                <a:sym typeface="Georgia"/>
              </a:rPr>
              <a:t>--Sh</a:t>
            </a:r>
            <a:r>
              <a:rPr i="1" lang="en-US" sz="2800">
                <a:solidFill>
                  <a:schemeClr val="dk2"/>
                </a:solidFill>
                <a:latin typeface="Georgia"/>
                <a:ea typeface="Georgia"/>
                <a:cs typeface="Georgia"/>
                <a:sym typeface="Georgia"/>
              </a:rPr>
              <a:t>ā</a:t>
            </a:r>
            <a:r>
              <a:rPr lang="en-US" sz="2800">
                <a:latin typeface="Georgia"/>
                <a:ea typeface="Georgia"/>
                <a:cs typeface="Georgia"/>
                <a:sym typeface="Georgia"/>
              </a:rPr>
              <a:t>stras</a:t>
            </a:r>
            <a:endParaRPr sz="2800">
              <a:latin typeface="Georgia"/>
              <a:ea typeface="Georgia"/>
              <a:cs typeface="Georgia"/>
              <a:sym typeface="Georgia"/>
            </a:endParaRPr>
          </a:p>
          <a:p>
            <a:pPr indent="-406400" lvl="0" marL="457200" marR="0" rtl="0" algn="just">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 butcher kills for the sake of those who buy and consume the meat. </a:t>
            </a:r>
            <a:endParaRPr sz="2800">
              <a:solidFill>
                <a:schemeClr val="dk1"/>
              </a:solidFill>
              <a:latin typeface="Georgia"/>
              <a:ea typeface="Georgia"/>
              <a:cs typeface="Georgia"/>
              <a:sym typeface="Georgia"/>
            </a:endParaRPr>
          </a:p>
          <a:p>
            <a:pPr indent="-406400" lvl="0" marL="457200" marR="0" rtl="0" algn="just">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All are fellow-conspirators in the killing. </a:t>
            </a:r>
            <a:endParaRPr sz="2800">
              <a:solidFill>
                <a:schemeClr val="dk1"/>
              </a:solidFill>
              <a:latin typeface="Georgia"/>
              <a:ea typeface="Georgia"/>
              <a:cs typeface="Georgia"/>
              <a:sym typeface="Georgia"/>
            </a:endParaRPr>
          </a:p>
          <a:p>
            <a:pPr indent="-406400" lvl="0" marL="457200" marR="0" rtl="0" algn="just">
              <a:spcBef>
                <a:spcPts val="0"/>
              </a:spcBef>
              <a:spcAft>
                <a:spcPts val="0"/>
              </a:spcAft>
              <a:buClr>
                <a:srgbClr val="274E13"/>
              </a:buClr>
              <a:buSzPts val="2800"/>
              <a:buFont typeface="Georgia"/>
              <a:buChar char="●"/>
            </a:pPr>
            <a:r>
              <a:rPr lang="en-US" sz="2800">
                <a:solidFill>
                  <a:srgbClr val="274E13"/>
                </a:solidFill>
                <a:latin typeface="Georgia"/>
                <a:ea typeface="Georgia"/>
                <a:cs typeface="Georgia"/>
                <a:sym typeface="Georgia"/>
              </a:rPr>
              <a:t>As per the law of karma, every action has an equal and opposite reaction. It is inevitable.</a:t>
            </a:r>
            <a:endParaRPr sz="2800">
              <a:solidFill>
                <a:srgbClr val="274E13"/>
              </a:solidFill>
              <a:latin typeface="Georgia"/>
              <a:ea typeface="Georgia"/>
              <a:cs typeface="Georgia"/>
              <a:sym typeface="Georgia"/>
            </a:endParaRPr>
          </a:p>
          <a:p>
            <a:pPr indent="-406400" lvl="0" marL="457200" marR="0" rtl="0" algn="just">
              <a:spcBef>
                <a:spcPts val="0"/>
              </a:spcBef>
              <a:spcAft>
                <a:spcPts val="0"/>
              </a:spcAft>
              <a:buClr>
                <a:srgbClr val="CC0000"/>
              </a:buClr>
              <a:buSzPts val="2800"/>
              <a:buFont typeface="Georgia"/>
              <a:buChar char="●"/>
            </a:pPr>
            <a:r>
              <a:rPr lang="en-US" sz="2800">
                <a:solidFill>
                  <a:srgbClr val="CC0000"/>
                </a:solidFill>
                <a:latin typeface="Georgia"/>
                <a:ea typeface="Georgia"/>
                <a:cs typeface="Georgia"/>
                <a:sym typeface="Georgia"/>
              </a:rPr>
              <a:t>So all of them face the same end in their next birth.</a:t>
            </a:r>
            <a:endParaRPr b="0" i="0" sz="2800" u="none" cap="none" strike="noStrike">
              <a:solidFill>
                <a:srgbClr val="274E13"/>
              </a:solidFill>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5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Reducing Meat: Win-Win Situation</a:t>
            </a:r>
            <a:endParaRPr b="1" i="0" sz="4000" u="none" cap="none" strike="noStrike">
              <a:solidFill>
                <a:schemeClr val="dk1"/>
              </a:solidFill>
              <a:latin typeface="Times New Roman"/>
              <a:ea typeface="Times New Roman"/>
              <a:cs typeface="Times New Roman"/>
              <a:sym typeface="Times New Roman"/>
            </a:endParaRPr>
          </a:p>
        </p:txBody>
      </p:sp>
      <p:sp>
        <p:nvSpPr>
          <p:cNvPr id="1108" name="Google Shape;1108;p157"/>
          <p:cNvSpPr txBox="1"/>
          <p:nvPr>
            <p:ph idx="1" type="body"/>
          </p:nvPr>
        </p:nvSpPr>
        <p:spPr>
          <a:xfrm>
            <a:off x="0" y="1143000"/>
            <a:ext cx="9144000" cy="5715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Massive reductions in meat consumption in industrial nations will ease the healthcare burden while improving public health</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Declining livestock herds will take pressure off of rangelands and grainlands, allowing the agricultural resource base to rejuvenate.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Lowering meat consumption worldwide will allow more efficient use of land and water resources. Relevant for increasing population.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Make grain more affordable to the world's chronically hungry. </a:t>
            </a:r>
            <a:endParaRPr b="0" i="0" sz="2800" u="none" cap="none" strike="noStrike">
              <a:solidFill>
                <a:schemeClr val="dk1"/>
              </a:solidFill>
              <a:latin typeface="Times New Roman"/>
              <a:ea typeface="Times New Roman"/>
              <a:cs typeface="Times New Roman"/>
              <a:sym typeface="Times New Roman"/>
            </a:endParaRPr>
          </a:p>
          <a:p>
            <a:pPr indent="-412750" lvl="0" marL="342900" marR="0" rtl="0" algn="l">
              <a:spcBef>
                <a:spcPts val="560"/>
              </a:spcBef>
              <a:spcAft>
                <a:spcPts val="0"/>
              </a:spcAft>
              <a:buClr>
                <a:schemeClr val="dk1"/>
              </a:buClr>
              <a:buSzPts val="2800"/>
              <a:buFont typeface="Times New Roman"/>
              <a:buChar char="●"/>
            </a:pPr>
            <a:r>
              <a:rPr b="1" lang="en-US" sz="2800"/>
              <a:t>Humanity becomes more human!</a:t>
            </a:r>
            <a:endParaRPr b="1" sz="28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5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b="1" i="0" sz="4000" u="none" cap="none" strike="noStrike">
              <a:solidFill>
                <a:schemeClr val="dk1"/>
              </a:solidFill>
              <a:latin typeface="Times New Roman"/>
              <a:ea typeface="Times New Roman"/>
              <a:cs typeface="Times New Roman"/>
              <a:sym typeface="Times New Roman"/>
            </a:endParaRPr>
          </a:p>
        </p:txBody>
      </p:sp>
      <p:sp>
        <p:nvSpPr>
          <p:cNvPr id="1114" name="Google Shape;1114;p158"/>
          <p:cNvSpPr txBox="1"/>
          <p:nvPr>
            <p:ph idx="1" type="body"/>
          </p:nvPr>
        </p:nvSpPr>
        <p:spPr>
          <a:xfrm>
            <a:off x="228600" y="1219200"/>
            <a:ext cx="8610600" cy="5181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Avoid MNC-marketed hybridized/GM crops and products.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Eat home-cooked, fresh food; avoid preserved, processed or junk food.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Be vegetarian: Spare the grain for hungry humans. Have a heart! </a:t>
            </a:r>
            <a:r>
              <a:rPr b="0" i="0" lang="en-US" sz="2800" u="none" cap="none" strike="noStrike">
                <a:solidFill>
                  <a:srgbClr val="FF0000"/>
                </a:solidFill>
                <a:latin typeface="Times New Roman"/>
                <a:ea typeface="Times New Roman"/>
                <a:cs typeface="Times New Roman"/>
                <a:sym typeface="Times New Roman"/>
              </a:rPr>
              <a:t>“Don’t turn your stomach into a graveyard for unfortunate dead animals!”</a:t>
            </a:r>
            <a:r>
              <a:rPr b="0" i="0" lang="en-US" sz="2800" u="none" cap="none" strike="noStrike">
                <a:solidFill>
                  <a:schemeClr val="dk1"/>
                </a:solidFill>
                <a:latin typeface="Times New Roman"/>
                <a:ea typeface="Times New Roman"/>
                <a:cs typeface="Times New Roman"/>
                <a:sym typeface="Times New Roman"/>
              </a:rPr>
              <a:t>—Lokmanya Tilak</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Farmer microfinancing options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spcBef>
                <a:spcPts val="560"/>
              </a:spcBef>
              <a:spcAft>
                <a:spcPts val="0"/>
              </a:spcAft>
              <a:buClr>
                <a:schemeClr val="dk1"/>
              </a:buClr>
              <a:buSzPts val="1700"/>
              <a:buFont typeface="Times New Roman"/>
              <a:buChar char="●"/>
            </a:pPr>
            <a:r>
              <a:rPr b="0" i="0" lang="en-US" sz="2800" u="none" cap="none" strike="noStrike">
                <a:solidFill>
                  <a:schemeClr val="dk1"/>
                </a:solidFill>
                <a:latin typeface="Times New Roman"/>
                <a:ea typeface="Times New Roman"/>
                <a:cs typeface="Times New Roman"/>
                <a:sym typeface="Times New Roman"/>
              </a:rPr>
              <a:t>Local community-operated warehousing, cold storage and food processing/preservation industry for farmers to survive unfair price-fixing, and market crashes. </a:t>
            </a:r>
            <a:endParaRPr b="0" i="0" sz="3200" u="none" cap="none" strike="noStrike">
              <a:solidFill>
                <a:schemeClr val="dk1"/>
              </a:solidFill>
              <a:latin typeface="Times New Roman"/>
              <a:ea typeface="Times New Roman"/>
              <a:cs typeface="Times New Roman"/>
              <a:sym typeface="Times New Roman"/>
            </a:endParaRPr>
          </a:p>
          <a:p>
            <a:pPr indent="-222250" lvl="0" marL="342900" marR="0" rtl="0" algn="l">
              <a:spcBef>
                <a:spcPts val="640"/>
              </a:spcBef>
              <a:spcAft>
                <a:spcPts val="0"/>
              </a:spcAft>
              <a:buClr>
                <a:schemeClr val="dk1"/>
              </a:buClr>
              <a:buSzPts val="1900"/>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5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Reducing Meat: Win-Win Situation</a:t>
            </a:r>
            <a:endParaRPr/>
          </a:p>
        </p:txBody>
      </p:sp>
      <p:sp>
        <p:nvSpPr>
          <p:cNvPr id="1120" name="Google Shape;1120;p159"/>
          <p:cNvSpPr txBox="1"/>
          <p:nvPr>
            <p:ph idx="1" type="body"/>
          </p:nvPr>
        </p:nvSpPr>
        <p:spPr>
          <a:xfrm>
            <a:off x="0" y="1447800"/>
            <a:ext cx="9144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Massive reductions in meat consumption in industrial nations will ease the health care burden while improving public health</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Declining livestock herds will take pressure off of rangelands and grainlands, allowing the agricultural resource base to rejuvenate.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Lowering meat consumption worldwide will allow more efficient use of land and water resources. Relevant for increasing population.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Make grain more affordable to the world's chronically hungry.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60"/>
          <p:cNvSpPr/>
          <p:nvPr/>
        </p:nvSpPr>
        <p:spPr>
          <a:xfrm>
            <a:off x="838200" y="1828800"/>
            <a:ext cx="7391399" cy="36625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Georgia"/>
              <a:buNone/>
            </a:pPr>
            <a:r>
              <a:rPr b="0" i="0" lang="en-US" sz="2800" u="none" cap="none" strike="noStrike">
                <a:solidFill>
                  <a:schemeClr val="dk1"/>
                </a:solidFill>
                <a:latin typeface="Georgia"/>
                <a:ea typeface="Georgia"/>
                <a:cs typeface="Georgia"/>
                <a:sym typeface="Georgia"/>
              </a:rPr>
              <a:t>“When human beings come to understand that animals also experience pleasure and pain they will acquire a new dimension of wisdom. It is because of our human sense of duty and our higher understanding that we should be sympathetic to all living beings.”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Font typeface="Georgia"/>
              <a:buNone/>
            </a:pPr>
            <a:r>
              <a:rPr b="0" i="0" lang="en-US" sz="3200" u="none" cap="none" strike="noStrike">
                <a:solidFill>
                  <a:schemeClr val="dk1"/>
                </a:solidFill>
                <a:latin typeface="Georgia"/>
                <a:ea typeface="Georgia"/>
                <a:cs typeface="Georgia"/>
                <a:sym typeface="Georgia"/>
              </a:rPr>
              <a:t>P.R. Sarkar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61"/>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1132" name="Google Shape;1132;p161"/>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133" name="Google Shape;1133;p161"/>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62"/>
          <p:cNvSpPr txBox="1"/>
          <p:nvPr>
            <p:ph type="title"/>
          </p:nvPr>
        </p:nvSpPr>
        <p:spPr>
          <a:xfrm>
            <a:off x="609600" y="2286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39" name="Google Shape;1139;p162"/>
          <p:cNvSpPr txBox="1"/>
          <p:nvPr>
            <p:ph idx="1" type="body"/>
          </p:nvPr>
        </p:nvSpPr>
        <p:spPr>
          <a:xfrm>
            <a:off x="152400" y="12192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Support local produce: local farmers, retailers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Grow your own food: urban gardens, community gardens/farms, terrace gardens.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Adopt low input, small-scale, biodiverse, organic/natural farming methods integrated with sustainable land and watershed management.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 Both farmers and consumers should support crop diversity. Plant and purchase delicious and nutritious minor millets, pulses and vegetables.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6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45" name="Google Shape;1145;p163"/>
          <p:cNvSpPr txBox="1"/>
          <p:nvPr>
            <p:ph idx="1" type="body"/>
          </p:nvPr>
        </p:nvSpPr>
        <p:spPr>
          <a:xfrm>
            <a:off x="228600" y="1219200"/>
            <a:ext cx="86105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Avoid MNC-marketed hybridized/GM crops and products.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Eat home-cooked, fresh food; avoid preserved, processed or junk food.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Be vegetarian: Spare the grain for hungry humans. Have a heart! “Don’t turn your stomach into a graveyard for unfortunate dead animals!”—Lokmanya Tilak</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 microfinancing options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Local community-operated warehousing, cold storage and food processing/preservation industry for farmers to survive unfair price-fixing, and market crashes.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Wastage and Spoilage</a:t>
            </a:r>
            <a:endParaRPr b="1" i="0" sz="4000" u="none" cap="none" strike="noStrike">
              <a:solidFill>
                <a:schemeClr val="dk1"/>
              </a:solidFill>
              <a:latin typeface="Times New Roman"/>
              <a:ea typeface="Times New Roman"/>
              <a:cs typeface="Times New Roman"/>
              <a:sym typeface="Times New Roman"/>
            </a:endParaRPr>
          </a:p>
        </p:txBody>
      </p:sp>
      <p:sp>
        <p:nvSpPr>
          <p:cNvPr id="200" name="Google Shape;200;p29"/>
          <p:cNvSpPr txBox="1"/>
          <p:nvPr>
            <p:ph idx="1" type="body"/>
          </p:nvPr>
        </p:nvSpPr>
        <p:spPr>
          <a:xfrm>
            <a:off x="304800" y="1524000"/>
            <a:ext cx="8534399"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1/3</a:t>
            </a:r>
            <a:r>
              <a:rPr b="0" baseline="30000" i="0" lang="en-US" sz="3200" u="none" cap="none" strike="noStrike">
                <a:solidFill>
                  <a:schemeClr val="dk1"/>
                </a:solidFill>
                <a:latin typeface="Times New Roman"/>
                <a:ea typeface="Times New Roman"/>
                <a:cs typeface="Times New Roman"/>
                <a:sym typeface="Times New Roman"/>
              </a:rPr>
              <a:t>rd</a:t>
            </a:r>
            <a:r>
              <a:rPr b="0" i="0" lang="en-US" sz="3200" u="none" cap="none" strike="noStrike">
                <a:solidFill>
                  <a:schemeClr val="dk1"/>
                </a:solidFill>
                <a:latin typeface="Times New Roman"/>
                <a:ea typeface="Times New Roman"/>
                <a:cs typeface="Times New Roman"/>
                <a:sym typeface="Times New Roman"/>
              </a:rPr>
              <a:t> of world’s food is wasted [</a:t>
            </a:r>
            <a:r>
              <a:rPr b="0" i="0" lang="en-US" sz="3200" u="sng" cap="none" strike="noStrike">
                <a:solidFill>
                  <a:schemeClr val="hlink"/>
                </a:solidFill>
                <a:latin typeface="Times New Roman"/>
                <a:ea typeface="Times New Roman"/>
                <a:cs typeface="Times New Roman"/>
                <a:sym typeface="Times New Roman"/>
                <a:hlinkClick r:id="rId3"/>
              </a:rPr>
              <a:t>ref</a:t>
            </a:r>
            <a:r>
              <a:rPr b="0" i="0" lang="en-US" sz="3200" u="none" cap="none" strike="noStrike">
                <a:solidFill>
                  <a:schemeClr val="dk1"/>
                </a:solidFill>
                <a:latin typeface="Times New Roman"/>
                <a:ea typeface="Times New Roman"/>
                <a:cs typeface="Times New Roman"/>
                <a:sym typeface="Times New Roman"/>
              </a:rPr>
              <a:t>]; while 0.8 bi. people go hungry.</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Millions of tons of foodgrains rot in warehouses </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Cold-storage facilities are available for only 10% of India’s perishable food </a:t>
            </a:r>
            <a:r>
              <a:rPr b="0" i="0" lang="en-US" sz="3200" u="sng" cap="none" strike="noStrike">
                <a:solidFill>
                  <a:schemeClr val="hlink"/>
                </a:solidFill>
                <a:latin typeface="Times New Roman"/>
                <a:ea typeface="Times New Roman"/>
                <a:cs typeface="Times New Roman"/>
                <a:sym typeface="Times New Roman"/>
                <a:hlinkClick r:id="rId4"/>
              </a:rPr>
              <a:t>[ref]</a:t>
            </a:r>
            <a:r>
              <a:rPr b="0" i="0" lang="en-US" sz="3200" u="none" cap="none" strike="noStrike">
                <a:solidFill>
                  <a:schemeClr val="dk1"/>
                </a:solidFill>
                <a:latin typeface="Times New Roman"/>
                <a:ea typeface="Times New Roman"/>
                <a:cs typeface="Times New Roman"/>
                <a:sym typeface="Times New Roman"/>
              </a:rPr>
              <a:t>. 370 mi.  tons of perishables at risk.</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Large quantities of prepared food is wasted world over.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6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51" name="Google Shape;1151;p164"/>
          <p:cNvSpPr txBox="1"/>
          <p:nvPr>
            <p:ph idx="1" type="body"/>
          </p:nvPr>
        </p:nvSpPr>
        <p:spPr>
          <a:xfrm>
            <a:off x="2286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Ensure dignity of farmers and workers</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Ensure living wages</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Work for a profound rural change: </a:t>
            </a:r>
            <a:endParaRPr/>
          </a:p>
          <a:p>
            <a:pPr indent="-285750" lvl="1" marL="742950" marR="0" rtl="0" algn="l">
              <a:lnSpc>
                <a:spcPct val="9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Land reforms, education, health, infrastructure</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Provide restitution for the injustices of the past and present</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Developed countries to avoid exploitative practices and policies by their govts and MNCs towards poor countries. </a:t>
            </a:r>
            <a:endParaRPr/>
          </a:p>
          <a:p>
            <a:pPr indent="-342900" lvl="0" marL="342900" marR="0" rtl="0" algn="l">
              <a:lnSpc>
                <a:spcPct val="9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Cancel debts of poorer countries.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6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Crisis: What can you do?</a:t>
            </a:r>
            <a:endParaRPr/>
          </a:p>
        </p:txBody>
      </p:sp>
      <p:sp>
        <p:nvSpPr>
          <p:cNvPr id="1157" name="Google Shape;1157;p165"/>
          <p:cNvSpPr txBox="1"/>
          <p:nvPr>
            <p:ph idx="1" type="body"/>
          </p:nvPr>
        </p:nvSpPr>
        <p:spPr>
          <a:xfrm>
            <a:off x="228600" y="12954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Enable distribution of surplus food to poor countries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Fuel plantations must be restricted to marginal lands. Other alternative energy/fuel sources should be researched and promoted.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Stop war: Promote peace negotiations; resolve issues reg. sharing of scarce resources, religious intolerance and hatred.</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Limit global warming and pollution, land degradation, deforestation, etc.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6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Reading and Video Resources</a:t>
            </a:r>
            <a:endParaRPr b="1" i="0" sz="4000" u="none" cap="none" strike="noStrike">
              <a:solidFill>
                <a:schemeClr val="dk1"/>
              </a:solidFill>
              <a:latin typeface="Times New Roman"/>
              <a:ea typeface="Times New Roman"/>
              <a:cs typeface="Times New Roman"/>
              <a:sym typeface="Times New Roman"/>
            </a:endParaRPr>
          </a:p>
        </p:txBody>
      </p:sp>
      <p:sp>
        <p:nvSpPr>
          <p:cNvPr id="1164" name="Google Shape;1164;p166"/>
          <p:cNvSpPr txBox="1"/>
          <p:nvPr>
            <p:ph idx="1" type="body"/>
          </p:nvPr>
        </p:nvSpPr>
        <p:spPr>
          <a:xfrm>
            <a:off x="0" y="1142984"/>
            <a:ext cx="9001156"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a:t>
            </a:r>
            <a:r>
              <a:rPr b="0" i="0" lang="en-US" sz="2800" u="sng" cap="none" strike="noStrike">
                <a:solidFill>
                  <a:schemeClr val="hlink"/>
                </a:solidFill>
                <a:latin typeface="Times New Roman"/>
                <a:ea typeface="Times New Roman"/>
                <a:cs typeface="Times New Roman"/>
                <a:sym typeface="Times New Roman"/>
                <a:hlinkClick r:id="rId3"/>
              </a:rPr>
              <a:t>The One-Straw Revolution</a:t>
            </a:r>
            <a:r>
              <a:rPr b="0" i="0" lang="en-US" sz="2800" u="none" cap="none" strike="noStrike">
                <a:solidFill>
                  <a:schemeClr val="dk1"/>
                </a:solidFill>
                <a:latin typeface="Times New Roman"/>
                <a:ea typeface="Times New Roman"/>
                <a:cs typeface="Times New Roman"/>
                <a:sym typeface="Times New Roman"/>
              </a:rPr>
              <a:t>” By Masanobu Fukuoka (and 3 other titles)</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No-till, no fertilizer, no pesticide, ground mulch and green cover, direct seeding (seed balls)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“Rishi Krishi” By Mohan Shankar Deshpande</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Angara, earthworms, amritapani, natural pesticides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“Permaculture” By Bill Mollison</a:t>
            </a:r>
            <a:endParaRPr b="0" i="0" sz="2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none" cap="none" strike="noStrike">
                <a:solidFill>
                  <a:schemeClr val="dk1"/>
                </a:solidFill>
                <a:latin typeface="Times New Roman"/>
                <a:ea typeface="Times New Roman"/>
                <a:cs typeface="Times New Roman"/>
                <a:sym typeface="Times New Roman"/>
              </a:rPr>
              <a:t>Sustainable community, planned designs, natural patterns</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sng" cap="none" strike="noStrike">
                <a:solidFill>
                  <a:schemeClr val="hlink"/>
                </a:solidFill>
                <a:latin typeface="Times New Roman"/>
                <a:ea typeface="Times New Roman"/>
                <a:cs typeface="Times New Roman"/>
                <a:sym typeface="Times New Roman"/>
                <a:hlinkClick r:id="rId4"/>
              </a:rPr>
              <a:t>Food Forests in 7 minutes</a:t>
            </a:r>
            <a:r>
              <a:rPr b="0" i="0" lang="en-US" sz="2200" u="none" cap="none" strike="noStrike">
                <a:solidFill>
                  <a:schemeClr val="dk1"/>
                </a:solidFill>
                <a:latin typeface="Times New Roman"/>
                <a:ea typeface="Times New Roman"/>
                <a:cs typeface="Times New Roman"/>
                <a:sym typeface="Times New Roman"/>
              </a:rPr>
              <a:t> (7 min) with Geoff Lawton.</a:t>
            </a:r>
            <a:endParaRPr/>
          </a:p>
          <a:p>
            <a:pPr indent="-285750" lvl="1" marL="742950" marR="0" rtl="0" algn="l">
              <a:lnSpc>
                <a:spcPct val="100000"/>
              </a:lnSpc>
              <a:spcBef>
                <a:spcPts val="480"/>
              </a:spcBef>
              <a:spcAft>
                <a:spcPts val="0"/>
              </a:spcAft>
              <a:buClr>
                <a:schemeClr val="dk1"/>
              </a:buClr>
              <a:buSzPts val="1329"/>
              <a:buFont typeface="Arial"/>
              <a:buChar char="●"/>
            </a:pPr>
            <a:r>
              <a:rPr b="0" i="0" lang="en-US" sz="2200" u="sng" cap="none" strike="noStrike">
                <a:solidFill>
                  <a:schemeClr val="hlink"/>
                </a:solidFill>
                <a:latin typeface="Times New Roman"/>
                <a:ea typeface="Times New Roman"/>
                <a:cs typeface="Times New Roman"/>
                <a:sym typeface="Times New Roman"/>
                <a:hlinkClick r:id="rId5"/>
              </a:rPr>
              <a:t>300 Year Old Food Forest in Vietnam</a:t>
            </a:r>
            <a:r>
              <a:rPr b="0" i="0" lang="en-US" sz="2200" u="none" cap="none" strike="noStrike">
                <a:solidFill>
                  <a:schemeClr val="dk1"/>
                </a:solidFill>
                <a:latin typeface="Times New Roman"/>
                <a:ea typeface="Times New Roman"/>
                <a:cs typeface="Times New Roman"/>
                <a:sym typeface="Times New Roman"/>
              </a:rPr>
              <a:t> (6 min) with Geoff Lawton</a:t>
            </a:r>
            <a:endParaRPr b="0" i="0" sz="2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692"/>
              <a:buFont typeface="Arial"/>
              <a:buChar char="●"/>
            </a:pPr>
            <a:r>
              <a:rPr b="0" i="0" lang="en-US" sz="2800" u="sng" cap="none" strike="noStrike">
                <a:solidFill>
                  <a:schemeClr val="hlink"/>
                </a:solidFill>
                <a:latin typeface="Times New Roman"/>
                <a:ea typeface="Times New Roman"/>
                <a:cs typeface="Times New Roman"/>
                <a:sym typeface="Times New Roman"/>
                <a:hlinkClick r:id="rId6"/>
              </a:rPr>
              <a:t>Farming - The Gandhian Way - A Tribute to Shri. BHASKAR SAVE</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692"/>
              <a:buFont typeface="Arial"/>
              <a:buChar char="●"/>
            </a:pPr>
            <a:r>
              <a:rPr b="0" i="0" lang="en-US" sz="2800" u="sng" cap="none" strike="noStrike">
                <a:solidFill>
                  <a:schemeClr val="hlink"/>
                </a:solidFill>
                <a:latin typeface="Times New Roman"/>
                <a:ea typeface="Times New Roman"/>
                <a:cs typeface="Times New Roman"/>
                <a:sym typeface="Times New Roman"/>
                <a:hlinkClick r:id="rId7"/>
              </a:rPr>
              <a:t>Nero's Guests</a:t>
            </a:r>
            <a:r>
              <a:rPr b="0" i="0" lang="en-US" sz="2800" u="none" cap="none" strike="noStrike">
                <a:solidFill>
                  <a:schemeClr val="dk1"/>
                </a:solidFill>
                <a:latin typeface="Times New Roman"/>
                <a:ea typeface="Times New Roman"/>
                <a:cs typeface="Times New Roman"/>
                <a:sym typeface="Times New Roman"/>
              </a:rPr>
              <a:t> by P. Sainath. </a:t>
            </a:r>
            <a:endParaRPr/>
          </a:p>
          <a:p>
            <a:pPr indent="-250826" lvl="0" marL="342900" marR="0" rtl="0" algn="l">
              <a:lnSpc>
                <a:spcPct val="100000"/>
              </a:lnSpc>
              <a:spcBef>
                <a:spcPts val="480"/>
              </a:spcBef>
              <a:spcAft>
                <a:spcPts val="0"/>
              </a:spcAft>
              <a:buClr>
                <a:schemeClr val="dk1"/>
              </a:buClr>
              <a:buSzPts val="1450"/>
              <a:buFont typeface="Arial"/>
              <a:buNone/>
            </a:pPr>
            <a:r>
              <a:t/>
            </a:r>
            <a:endParaRPr b="0" i="0" sz="2400" u="sng" cap="none" strike="noStrike">
              <a:solidFill>
                <a:schemeClr val="hlink"/>
              </a:solidFill>
              <a:latin typeface="Times New Roman"/>
              <a:ea typeface="Times New Roman"/>
              <a:cs typeface="Times New Roman"/>
              <a:sym typeface="Times New Roman"/>
              <a:hlinkClick r:id="rId8"/>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6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170" name="Google Shape;1170;p167"/>
          <p:cNvSpPr txBox="1"/>
          <p:nvPr>
            <p:ph idx="1" type="body"/>
          </p:nvPr>
        </p:nvSpPr>
        <p:spPr>
          <a:xfrm>
            <a:off x="304800" y="1752600"/>
            <a:ext cx="8153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Learning is not compulsory…neither is survival.</a:t>
            </a:r>
            <a:endParaRPr/>
          </a:p>
          <a:p>
            <a:pPr indent="-342900" lvl="0" marL="342900" marR="0" rtl="0" algn="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--W. Edwards Deming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207" name="Google Shape;207;p30"/>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08" name="Google Shape;208;p30"/>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Threats to Future Food Security</a:t>
            </a:r>
            <a:endParaRPr/>
          </a:p>
        </p:txBody>
      </p:sp>
      <p:sp>
        <p:nvSpPr>
          <p:cNvPr id="214" name="Google Shape;214;p31"/>
          <p:cNvSpPr txBox="1"/>
          <p:nvPr>
            <p:ph idx="1" type="body"/>
          </p:nvPr>
        </p:nvSpPr>
        <p:spPr>
          <a:xfrm>
            <a:off x="228600" y="1143000"/>
            <a:ext cx="86868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Rising population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Unequal distribution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Diversion of foodgrains as livestock feed and biofuels.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Reduced productivity of important agricultural regions world-wide due to desertification, droughts, land degradation, pollution…effects of industrial agriculture, deforestation, industrialization and urbanization.</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Global climate change: droughts, famines, floods and severe weather episodes, shifting temperature, rainfall and humidity patterns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Food Wastage and Spoilage</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Genetic pollution due to GMOs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Loss of crop and wild biodiversity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p:nvPr/>
        </p:nvSpPr>
        <p:spPr>
          <a:xfrm>
            <a:off x="0" y="0"/>
            <a:ext cx="9144000" cy="6858000"/>
          </a:xfrm>
          <a:custGeom>
            <a:rect b="b" l="l" r="r" t="t"/>
            <a:pathLst>
              <a:path extrusionOk="0" h="120000" w="120000">
                <a:moveTo>
                  <a:pt x="0" y="0"/>
                </a:moveTo>
                <a:lnTo>
                  <a:pt x="120000" y="0"/>
                </a:lnTo>
                <a:lnTo>
                  <a:pt x="120000" y="119999"/>
                </a:lnTo>
                <a:lnTo>
                  <a:pt x="0" y="119999"/>
                </a:lnTo>
                <a:close/>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darken" h="120000" w="120000">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none" h="120000" w="120000">
                <a:moveTo>
                  <a:pt x="40714" y="40714"/>
                </a:moveTo>
                <a:lnTo>
                  <a:pt x="40714" y="40714"/>
                </a:lnTo>
                <a:cubicBezTo>
                  <a:pt x="40714" y="26512"/>
                  <a:pt x="49348" y="14999"/>
                  <a:pt x="60000" y="14999"/>
                </a:cubicBezTo>
                <a:cubicBezTo>
                  <a:pt x="70651" y="14999"/>
                  <a:pt x="79285" y="26512"/>
                  <a:pt x="79285" y="40714"/>
                </a:cubicBezTo>
                <a:cubicBezTo>
                  <a:pt x="79285" y="51365"/>
                  <a:pt x="74968" y="59999"/>
                  <a:pt x="69642" y="59999"/>
                </a:cubicBezTo>
                <a:cubicBezTo>
                  <a:pt x="66980" y="59999"/>
                  <a:pt x="64821" y="64317"/>
                  <a:pt x="64821" y="69642"/>
                </a:cubicBezTo>
                <a:lnTo>
                  <a:pt x="64821" y="82500"/>
                </a:lnTo>
                <a:lnTo>
                  <a:pt x="55178" y="82500"/>
                </a:lnTo>
                <a:lnTo>
                  <a:pt x="55178" y="69642"/>
                </a:lnTo>
                <a:lnTo>
                  <a:pt x="55178" y="69642"/>
                </a:lnTo>
                <a:cubicBezTo>
                  <a:pt x="55178" y="58991"/>
                  <a:pt x="59495" y="50357"/>
                  <a:pt x="64821" y="50357"/>
                </a:cubicBezTo>
                <a:cubicBezTo>
                  <a:pt x="67484" y="50357"/>
                  <a:pt x="69642" y="46039"/>
                  <a:pt x="69642" y="40714"/>
                </a:cubicBezTo>
                <a:cubicBezTo>
                  <a:pt x="69642" y="33613"/>
                  <a:pt x="65325" y="27857"/>
                  <a:pt x="60000" y="27857"/>
                </a:cubicBezTo>
                <a:cubicBezTo>
                  <a:pt x="54674" y="27857"/>
                  <a:pt x="50357" y="33613"/>
                  <a:pt x="50357" y="40714"/>
                </a:cubicBezTo>
                <a:close/>
                <a:moveTo>
                  <a:pt x="60000" y="85714"/>
                </a:moveTo>
                <a:cubicBezTo>
                  <a:pt x="63994" y="85714"/>
                  <a:pt x="67232" y="90031"/>
                  <a:pt x="67232" y="95357"/>
                </a:cubicBezTo>
                <a:cubicBezTo>
                  <a:pt x="67232" y="100682"/>
                  <a:pt x="63994" y="105000"/>
                  <a:pt x="60000" y="105000"/>
                </a:cubicBezTo>
                <a:cubicBezTo>
                  <a:pt x="56005" y="105000"/>
                  <a:pt x="52767" y="100682"/>
                  <a:pt x="52767" y="95357"/>
                </a:cubicBezTo>
                <a:cubicBezTo>
                  <a:pt x="52767" y="90031"/>
                  <a:pt x="56005" y="85714"/>
                  <a:pt x="60000" y="85714"/>
                </a:cubicBezTo>
                <a:close/>
              </a:path>
              <a:path extrusionOk="0" fill="none" h="120000" w="120000">
                <a:moveTo>
                  <a:pt x="0" y="0"/>
                </a:moveTo>
                <a:lnTo>
                  <a:pt x="120000" y="0"/>
                </a:lnTo>
                <a:lnTo>
                  <a:pt x="120000" y="119999"/>
                </a:lnTo>
                <a:lnTo>
                  <a:pt x="0" y="119999"/>
                </a:lnTo>
                <a:close/>
              </a:path>
            </a:pathLst>
          </a:custGeom>
          <a:solidFill>
            <a:srgbClr val="84FFE0">
              <a:alpha val="40000"/>
            </a:srgb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Solutions???</a:t>
            </a:r>
            <a:endParaRPr/>
          </a:p>
        </p:txBody>
      </p:sp>
      <p:sp>
        <p:nvSpPr>
          <p:cNvPr id="221" name="Google Shape;221;p32"/>
          <p:cNvSpPr txBox="1"/>
          <p:nvPr>
            <p:ph idx="1" type="body"/>
          </p:nvPr>
        </p:nvSpPr>
        <p:spPr>
          <a:xfrm>
            <a:off x="685800" y="12192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 we must grow more food…drastically improve productivity through technology—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Industrial agriculture: mechanization, chemical fertilizers…pesticides… biotechnology …genetic engineering…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Technology has solved so many problems for us…surely this is no different!…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Right????? ……………………OR NOT??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When in doubt, lets look at our leaders</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What are our leaders doing?</a:t>
            </a:r>
            <a:endParaRPr/>
          </a:p>
        </p:txBody>
      </p:sp>
      <p:sp>
        <p:nvSpPr>
          <p:cNvPr id="227" name="Google Shape;227;p33"/>
          <p:cNvSpPr txBox="1"/>
          <p:nvPr>
            <p:ph idx="1" type="body"/>
          </p:nvPr>
        </p:nvSpPr>
        <p:spPr>
          <a:xfrm>
            <a:off x="381000" y="1219200"/>
            <a:ext cx="4953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G8 Summit on Global Food Crisis and Poverty Alleviation in 2008.</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Leading industrialized nations on the island of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Hokkaido, Japan</a:t>
            </a:r>
            <a:endParaRPr/>
          </a:p>
        </p:txBody>
      </p:sp>
      <p:pic>
        <p:nvPicPr>
          <p:cNvPr id="228" name="Google Shape;228;p33"/>
          <p:cNvPicPr preferRelativeResize="0"/>
          <p:nvPr/>
        </p:nvPicPr>
        <p:blipFill rotWithShape="1">
          <a:blip r:embed="rId3">
            <a:alphaModFix/>
          </a:blip>
          <a:srcRect b="0" l="0" r="0" t="0"/>
          <a:stretch/>
        </p:blipFill>
        <p:spPr>
          <a:xfrm>
            <a:off x="5486400" y="1219200"/>
            <a:ext cx="2938462" cy="5333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97" name="Google Shape;97;p16"/>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98" name="Google Shape;98;p16"/>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4"/>
          <p:cNvPicPr preferRelativeResize="0"/>
          <p:nvPr/>
        </p:nvPicPr>
        <p:blipFill rotWithShape="1">
          <a:blip r:embed="rId3">
            <a:alphaModFix/>
          </a:blip>
          <a:srcRect b="0" l="0" r="0" t="0"/>
          <a:stretch/>
        </p:blipFill>
        <p:spPr>
          <a:xfrm>
            <a:off x="1219200" y="1177925"/>
            <a:ext cx="6781800" cy="4537074"/>
          </a:xfrm>
          <a:prstGeom prst="rect">
            <a:avLst/>
          </a:prstGeom>
          <a:noFill/>
          <a:ln>
            <a:noFill/>
          </a:ln>
        </p:spPr>
      </p:pic>
      <p:sp>
        <p:nvSpPr>
          <p:cNvPr id="234" name="Google Shape;234;p3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4000" u="none" cap="none" strike="noStrike">
                <a:solidFill>
                  <a:schemeClr val="dk1"/>
                </a:solidFill>
                <a:latin typeface="Times New Roman"/>
                <a:ea typeface="Times New Roman"/>
                <a:cs typeface="Times New Roman"/>
                <a:sym typeface="Times New Roman"/>
              </a:rPr>
              <a:t>Summit that's hard to swallow</a:t>
            </a:r>
            <a:endParaRPr/>
          </a:p>
        </p:txBody>
      </p:sp>
      <p:sp>
        <p:nvSpPr>
          <p:cNvPr id="235" name="Google Shape;235;p34"/>
          <p:cNvSpPr txBox="1"/>
          <p:nvPr>
            <p:ph idx="1" type="body"/>
          </p:nvPr>
        </p:nvSpPr>
        <p:spPr>
          <a:xfrm>
            <a:off x="762000" y="5410200"/>
            <a:ext cx="7772400" cy="1219199"/>
          </a:xfrm>
          <a:prstGeom prst="rect">
            <a:avLst/>
          </a:prstGeom>
          <a:solidFill>
            <a:schemeClr val="lt1"/>
          </a:solid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World leaders enjoy an 18-course banquet as they discuss how to solve</a:t>
            </a:r>
            <a:r>
              <a:rPr b="1" i="0" lang="en-US" sz="2800" u="none" cap="none" strike="noStrike">
                <a:solidFill>
                  <a:schemeClr val="dk1"/>
                </a:solidFill>
                <a:latin typeface="Times New Roman"/>
                <a:ea typeface="Times New Roman"/>
                <a:cs typeface="Times New Roman"/>
                <a:sym typeface="Times New Roman"/>
              </a:rPr>
              <a:t> </a:t>
            </a:r>
            <a:endParaRPr/>
          </a:p>
          <a:p>
            <a:pPr indent="-342900" lvl="0" marL="342900" marR="0" rtl="0" algn="ctr">
              <a:lnSpc>
                <a:spcPct val="80000"/>
              </a:lnSpc>
              <a:spcBef>
                <a:spcPts val="560"/>
              </a:spcBef>
              <a:spcAft>
                <a:spcPts val="0"/>
              </a:spcAft>
              <a:buClr>
                <a:schemeClr val="dk1"/>
              </a:buClr>
              <a:buFont typeface="Times New Roman"/>
              <a:buNone/>
            </a:pPr>
            <a:r>
              <a:rPr b="1" i="0" lang="en-US" sz="2800" u="none" cap="none" strike="noStrike">
                <a:solidFill>
                  <a:srgbClr val="CC0000"/>
                </a:solidFill>
                <a:latin typeface="Times New Roman"/>
                <a:ea typeface="Times New Roman"/>
                <a:cs typeface="Times New Roman"/>
                <a:sym typeface="Times New Roman"/>
              </a:rPr>
              <a:t>Global Food Crisis</a:t>
            </a:r>
            <a:endParaRPr/>
          </a:p>
        </p:txBody>
      </p:sp>
      <p:sp>
        <p:nvSpPr>
          <p:cNvPr id="236" name="Google Shape;236;p34"/>
          <p:cNvSpPr/>
          <p:nvPr/>
        </p:nvSpPr>
        <p:spPr>
          <a:xfrm>
            <a:off x="0" y="6611803"/>
            <a:ext cx="914400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000" u="none" cap="none" strike="noStrike">
                <a:solidFill>
                  <a:srgbClr val="000000"/>
                </a:solidFill>
                <a:latin typeface="Arial"/>
                <a:ea typeface="Arial"/>
                <a:cs typeface="Arial"/>
                <a:sym typeface="Arial"/>
              </a:rPr>
              <a:t>http://www.dailymail.co.uk/news/article-1032909/Summit-thats-hard-swallow--world-leaders-enjoy-18-course-banquet-discuss-solve-global-food-crisis.html</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Just what the starving millions need!</a:t>
            </a:r>
            <a:endParaRPr/>
          </a:p>
        </p:txBody>
      </p:sp>
      <p:sp>
        <p:nvSpPr>
          <p:cNvPr id="242" name="Google Shape;242;p3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243" name="Google Shape;243;p35"/>
          <p:cNvPicPr preferRelativeResize="0"/>
          <p:nvPr/>
        </p:nvPicPr>
        <p:blipFill rotWithShape="1">
          <a:blip r:embed="rId3">
            <a:alphaModFix/>
          </a:blip>
          <a:srcRect b="0" l="0" r="0" t="0"/>
          <a:stretch/>
        </p:blipFill>
        <p:spPr>
          <a:xfrm>
            <a:off x="0" y="990600"/>
            <a:ext cx="9144000" cy="541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250" name="Google Shape;250;p36"/>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dk1"/>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51" name="Google Shape;251;p36"/>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Theoretical Solution</a:t>
            </a:r>
            <a:endParaRPr/>
          </a:p>
        </p:txBody>
      </p:sp>
      <p:sp>
        <p:nvSpPr>
          <p:cNvPr id="257" name="Google Shape;257;p3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Since presently the world already produces enough food, the hunger problem can be solved theoretically, to a large extent by better and more equitable distribution.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…easier said than done!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Haves and Have-nots</a:t>
            </a:r>
            <a:endParaRPr/>
          </a:p>
        </p:txBody>
      </p:sp>
      <p:sp>
        <p:nvSpPr>
          <p:cNvPr id="263" name="Google Shape;263;p38"/>
          <p:cNvSpPr txBox="1"/>
          <p:nvPr>
            <p:ph idx="1" type="body"/>
          </p:nvPr>
        </p:nvSpPr>
        <p:spPr>
          <a:xfrm>
            <a:off x="228600" y="11430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Excess food production in developed countries (low population densities); insufficient food production in developing countries (high population densities).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food prices: unaffordable to the poor countries and the poor people in a country.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Developed countries must enable purchase of food by poor countries at subsidized prices, while offering the producers a fair price for their crop.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govts. and state depts of poor countries should effectively distribute food to the poor masses at subsidized rates.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04800" y="76200"/>
            <a:ext cx="8077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and World Debt</a:t>
            </a:r>
            <a:endParaRPr/>
          </a:p>
        </p:txBody>
      </p:sp>
      <p:sp>
        <p:nvSpPr>
          <p:cNvPr id="269" name="Google Shape;269;p39"/>
          <p:cNvSpPr txBox="1"/>
          <p:nvPr>
            <p:ph idx="1" type="body"/>
          </p:nvPr>
        </p:nvSpPr>
        <p:spPr>
          <a:xfrm>
            <a:off x="214282" y="1143000"/>
            <a:ext cx="8243918"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poorest 52 countries (37 in Africa) $376 bi. debt.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forces the countries to use their land for growing cash crops for export.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prevents solving the hunger problem.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Cancelling world debt would will allow them to recover their economy, agriculture, and technology to solve their food crisis.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rgbClr val="5B5BFF"/>
                </a:solidFill>
                <a:latin typeface="Times New Roman"/>
                <a:ea typeface="Times New Roman"/>
                <a:cs typeface="Times New Roman"/>
                <a:sym typeface="Times New Roman"/>
              </a:rPr>
              <a:t>Will the present world economic order allow this to happen?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Wars</a:t>
            </a:r>
            <a:endParaRPr/>
          </a:p>
        </p:txBody>
      </p:sp>
      <p:sp>
        <p:nvSpPr>
          <p:cNvPr id="275" name="Google Shape;275;p40"/>
          <p:cNvSpPr txBox="1"/>
          <p:nvPr>
            <p:ph idx="1" type="body"/>
          </p:nvPr>
        </p:nvSpPr>
        <p:spPr>
          <a:xfrm>
            <a:off x="228600" y="12192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War, (esp. civil war) is one of the major causes for persistent hunger in a country…often triggered by resource control issues between govts. and dissenting groups.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Destroys or disrupts agriculture, economy, food distribution systems, transportation etc. for extended periods.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Often prevents aid (food and medical aid) entering or reaching those areas of need.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Wars</a:t>
            </a:r>
            <a:endParaRPr/>
          </a:p>
        </p:txBody>
      </p:sp>
      <p:sp>
        <p:nvSpPr>
          <p:cNvPr id="281" name="Google Shape;281;p41"/>
          <p:cNvSpPr txBox="1"/>
          <p:nvPr>
            <p:ph idx="1" type="body"/>
          </p:nvPr>
        </p:nvSpPr>
        <p:spPr>
          <a:xfrm>
            <a:off x="304800" y="11430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Wars divert a nation’s resources to funding the war process.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There is little money to fund equipment, technology to increase food supplies, or to afford imports of food from abroad.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Peace negotiations in hunger stricken areas help to allow aid in and the country to focus its time and resources onto solving their hunger problems.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287" name="Google Shape;287;p4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More tangible improvements in food distribution…..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Market Facilities and Management</a:t>
            </a:r>
            <a:endParaRPr/>
          </a:p>
        </p:txBody>
      </p:sp>
      <p:sp>
        <p:nvSpPr>
          <p:cNvPr id="293" name="Google Shape;293;p43"/>
          <p:cNvSpPr txBox="1"/>
          <p:nvPr>
            <p:ph idx="1" type="body"/>
          </p:nvPr>
        </p:nvSpPr>
        <p:spPr>
          <a:xfrm>
            <a:off x="152400" y="1295400"/>
            <a:ext cx="87630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Public market facilities are inadequate or in a derelict condition affecting the local economy, small traders, and consumers.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Many food traders occupy roads around markets.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Traders are taxed by the govt. without providing market facilities.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Rat and pest-infested warehouses…unhygenic and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Insufficient, ill-designed, ill-maintained and high-priced cold storage.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This leads to high spoilage of food and hygiene and safety problems.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104" name="Google Shape;104;p17"/>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105" name="Google Shape;105;p17"/>
          <p:cNvSpPr txBox="1"/>
          <p:nvPr>
            <p:ph idx="4294967295" type="dt"/>
          </p:nvPr>
        </p:nvSpPr>
        <p:spPr>
          <a:xfrm>
            <a:off x="685800" y="6477000"/>
            <a:ext cx="19049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6600"/>
              </a:buClr>
              <a:buFont typeface="Times New Roman"/>
              <a:buNone/>
            </a:pPr>
            <a:r>
              <a:rPr b="1" i="0" lang="en-US" sz="1400" u="none" cap="none" strike="noStrike">
                <a:solidFill>
                  <a:srgbClr val="FF6600"/>
                </a:solidFill>
                <a:latin typeface="Times New Roman"/>
                <a:ea typeface="Times New Roman"/>
                <a:cs typeface="Times New Roman"/>
                <a:sym typeface="Times New Roman"/>
              </a:rPr>
              <a:t>Tue, July 29, 2008</a:t>
            </a:r>
            <a:endParaRPr/>
          </a:p>
        </p:txBody>
      </p:sp>
      <p:sp>
        <p:nvSpPr>
          <p:cNvPr id="106" name="Google Shape;106;p17"/>
          <p:cNvSpPr txBox="1"/>
          <p:nvPr>
            <p:ph idx="4294967295" type="ftr"/>
          </p:nvPr>
        </p:nvSpPr>
        <p:spPr>
          <a:xfrm>
            <a:off x="2590800" y="6434137"/>
            <a:ext cx="36576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0000"/>
              </a:buClr>
              <a:buFont typeface="Times New Roman"/>
              <a:buNone/>
            </a:pPr>
            <a:r>
              <a:rPr b="1" i="1" lang="en-US" sz="1600" u="none" cap="none" strike="noStrike">
                <a:solidFill>
                  <a:srgbClr val="CC0000"/>
                </a:solidFill>
                <a:latin typeface="Times New Roman"/>
                <a:ea typeface="Times New Roman"/>
                <a:cs typeface="Times New Roman"/>
                <a:sym typeface="Times New Roman"/>
              </a:rPr>
              <a:t>AM220 Lecture 8</a:t>
            </a:r>
            <a:endParaRPr/>
          </a:p>
        </p:txBody>
      </p:sp>
      <p:pic>
        <p:nvPicPr>
          <p:cNvPr id="107" name="Google Shape;107;p17"/>
          <p:cNvPicPr preferRelativeResize="0"/>
          <p:nvPr/>
        </p:nvPicPr>
        <p:blipFill rotWithShape="1">
          <a:blip r:embed="rId3">
            <a:alphaModFix/>
          </a:blip>
          <a:srcRect b="0" l="0" r="0" t="0"/>
          <a:stretch/>
        </p:blipFill>
        <p:spPr>
          <a:xfrm>
            <a:off x="-114300" y="0"/>
            <a:ext cx="9372601" cy="6858000"/>
          </a:xfrm>
          <a:prstGeom prst="rect">
            <a:avLst/>
          </a:prstGeom>
          <a:noFill/>
          <a:ln>
            <a:noFill/>
          </a:ln>
        </p:spPr>
      </p:pic>
      <p:sp>
        <p:nvSpPr>
          <p:cNvPr id="108" name="Google Shape;108;p17"/>
          <p:cNvSpPr/>
          <p:nvPr/>
        </p:nvSpPr>
        <p:spPr>
          <a:xfrm>
            <a:off x="152400" y="5357826"/>
            <a:ext cx="8991600" cy="1405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imes New Roman"/>
              <a:buNone/>
            </a:pPr>
            <a:r>
              <a:rPr b="0" i="0" lang="en-US" sz="2400" u="none" cap="none" strike="noStrike">
                <a:solidFill>
                  <a:schemeClr val="lt1"/>
                </a:solidFill>
                <a:latin typeface="Times New Roman"/>
                <a:ea typeface="Times New Roman"/>
                <a:cs typeface="Times New Roman"/>
                <a:sym typeface="Times New Roman"/>
              </a:rPr>
              <a:t>Ayalech can no longer afford maize after a 600% rise in food prices in Ethiopia. She cooks wild cabbage for her hungry and malnourished children. </a:t>
            </a:r>
            <a:r>
              <a:rPr b="0" i="0" lang="en-US" sz="1000" u="sng" cap="none" strike="noStrike">
                <a:solidFill>
                  <a:schemeClr val="hlink"/>
                </a:solidFill>
                <a:latin typeface="Times New Roman"/>
                <a:ea typeface="Times New Roman"/>
                <a:cs typeface="Times New Roman"/>
                <a:sym typeface="Times New Roman"/>
                <a:hlinkClick r:id="rId4"/>
              </a:rPr>
              <a:t>http://www.theguardian.com/society/gallery/2009/mar/31/g20-food-prices-africa</a:t>
            </a:r>
            <a:endParaRPr b="0" i="0" sz="1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Market Facilities and Management</a:t>
            </a:r>
            <a:endParaRPr/>
          </a:p>
        </p:txBody>
      </p:sp>
      <p:sp>
        <p:nvSpPr>
          <p:cNvPr id="299" name="Google Shape;299;p44"/>
          <p:cNvSpPr txBox="1"/>
          <p:nvPr>
            <p:ph idx="1" type="body"/>
          </p:nvPr>
        </p:nvSpPr>
        <p:spPr>
          <a:xfrm>
            <a:off x="228600" y="12954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Poor transportation facilities and road infrastructure, delays at octroi and other check posts, limited refrigerated transportation facilities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Regulation and Taxation: Fruit and vegetables sometimes have to transported through a series of wholesale markets, compulsory middlemen, and a series of market and municipal taxes, leading to high prices.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Corruption in the subsidized distribution system leads to diversion of the subsidized food to the open market at a high prices.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05" name="Google Shape;305;p45"/>
          <p:cNvSpPr txBox="1"/>
          <p:nvPr>
            <p:ph idx="1" type="body"/>
          </p:nvPr>
        </p:nvSpPr>
        <p:spPr>
          <a:xfrm>
            <a:off x="228600" y="1295400"/>
            <a:ext cx="8610599"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“Food miles” - the total distance in miles the food item is transported from field to plate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 convenient indicator of sustainability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Has led to a general movement towards local production and local consumption in order to minimize food miles.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It raises fundamental questions about the sustainability of the globalised food trade and the increasing concentration of the food supply chain and distribution in the hands of fewer and fewer transnational corporations.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11" name="Google Shape;311;p46"/>
          <p:cNvSpPr txBox="1"/>
          <p:nvPr>
            <p:ph idx="1" type="body"/>
          </p:nvPr>
        </p:nvSpPr>
        <p:spPr>
          <a:xfrm>
            <a:off x="0" y="1219200"/>
            <a:ext cx="8915400" cy="5486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Sourcing food locally and preferring seasonal foods. (Avoid foods with high food miles and out-of-season foods)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Local, regional and national food self-sufficiency should be encouraged.</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Internalising the social costs of transport to reflect the costs to society of pollution, congestion, accidents, noise and so on, in the prices paid by transport users.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Preventing irrational food trade: identical produce is simultaneously imported and exported between developed countries in Europe and America.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 the name of ‘free trade’, poor and populous countries cultivate cash crops for export to advanced countries, and import their own food supplies.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Distribution: Food Miles</a:t>
            </a:r>
            <a:endParaRPr/>
          </a:p>
        </p:txBody>
      </p:sp>
      <p:sp>
        <p:nvSpPr>
          <p:cNvPr id="317" name="Google Shape;317;p47"/>
          <p:cNvSpPr txBox="1"/>
          <p:nvPr>
            <p:ph idx="1" type="body"/>
          </p:nvPr>
        </p:nvSpPr>
        <p:spPr>
          <a:xfrm>
            <a:off x="228600" y="1143000"/>
            <a:ext cx="86105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This benefits supermarkets, corporations, traders, middlemen,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But an even impoverish the farmer by forcing him into the debt trap of industrial agriculture and undermining their own food security.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It leads to the lengthening of the supply chain, high spoilage rates, high prices for the consumers, high GHG emissions during transportation, refrigeration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Need to improve the wider sustainability of the food supply chain e.g. ethical trading, improved energy efficiency in the local food sector.</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Reducing transport impacts e.g. cleaner vehicles, improved logistics, rail freight, etc.</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324" name="Google Shape;324;p48"/>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dk1"/>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25" name="Google Shape;325;p48"/>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Real Solutions to the Food Crisis</a:t>
            </a:r>
            <a:endParaRPr/>
          </a:p>
        </p:txBody>
      </p:sp>
      <p:sp>
        <p:nvSpPr>
          <p:cNvPr id="331" name="Google Shape;331;p49"/>
          <p:cNvSpPr txBox="1"/>
          <p:nvPr>
            <p:ph idx="1" type="body"/>
          </p:nvPr>
        </p:nvSpPr>
        <p:spPr>
          <a:xfrm>
            <a:off x="285720" y="1371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 more fundamental, practical and sustainable solution to the food crisis is complex.</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There are no simple solutions</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requires a deep understanding of conventional (industrial) agriculture, its economics, socio-economic issues and sustainability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also requires a deeper understanding of natural processes, ecology, biodiversity, evolution etc.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37" name="Google Shape;337;p50"/>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 Can industrial agriculture solve the food crisis?</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609600" y="76200"/>
            <a:ext cx="8534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Environmental Impacts of Agriculture</a:t>
            </a:r>
            <a:endParaRPr b="1" i="0" sz="4000" u="none" cap="none" strike="noStrike">
              <a:solidFill>
                <a:schemeClr val="dk1"/>
              </a:solidFill>
              <a:latin typeface="Times New Roman"/>
              <a:ea typeface="Times New Roman"/>
              <a:cs typeface="Times New Roman"/>
              <a:sym typeface="Times New Roman"/>
            </a:endParaRPr>
          </a:p>
        </p:txBody>
      </p:sp>
      <p:pic>
        <p:nvPicPr>
          <p:cNvPr descr="http://www.wri.org/sites/default/files/uploads/ag_environmental_impact_0.jpg" id="344" name="Google Shape;344;p51"/>
          <p:cNvPicPr preferRelativeResize="0"/>
          <p:nvPr/>
        </p:nvPicPr>
        <p:blipFill rotWithShape="1">
          <a:blip r:embed="rId3">
            <a:alphaModFix/>
          </a:blip>
          <a:srcRect b="0" l="0" r="0" t="0"/>
          <a:stretch/>
        </p:blipFill>
        <p:spPr>
          <a:xfrm>
            <a:off x="-71470" y="1"/>
            <a:ext cx="9195325" cy="5643577"/>
          </a:xfrm>
          <a:prstGeom prst="rect">
            <a:avLst/>
          </a:prstGeom>
          <a:noFill/>
          <a:ln>
            <a:noFill/>
          </a:ln>
        </p:spPr>
      </p:pic>
      <p:sp>
        <p:nvSpPr>
          <p:cNvPr id="345" name="Google Shape;345;p51"/>
          <p:cNvSpPr/>
          <p:nvPr/>
        </p:nvSpPr>
        <p:spPr>
          <a:xfrm>
            <a:off x="1428728" y="6500834"/>
            <a:ext cx="628652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http://www.wri.org/blog/2013/12/global-food-challenge-explained-18-graphics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Conventional Farming</a:t>
            </a:r>
            <a:endParaRPr/>
          </a:p>
        </p:txBody>
      </p:sp>
      <p:graphicFrame>
        <p:nvGraphicFramePr>
          <p:cNvPr id="352" name="Google Shape;352;p52"/>
          <p:cNvGraphicFramePr/>
          <p:nvPr/>
        </p:nvGraphicFramePr>
        <p:xfrm>
          <a:off x="152400" y="990600"/>
          <a:ext cx="3000000" cy="3000000"/>
        </p:xfrm>
        <a:graphic>
          <a:graphicData uri="http://schemas.openxmlformats.org/drawingml/2006/table">
            <a:tbl>
              <a:tblPr>
                <a:noFill/>
                <a:tableStyleId>{2F2F5071-EACF-4959-9255-D9920AAD8257}</a:tableStyleId>
              </a:tblPr>
              <a:tblGrid>
                <a:gridCol w="1752600"/>
                <a:gridCol w="7086600"/>
              </a:tblGrid>
              <a:tr h="533400">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Activity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Impact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Land clearing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Loss of biodiversity and habitats, topsoil loss, reduced water recharge,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Heavy Equipment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Soil compaction, waterlogging, high cost, oil dependence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Ploughing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Loss of soil structure, porosity, moisture, moisture carrying capacity, biomass/humus, biota;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Fertilizers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Fast plant growth &amp; micronutrient deficiency, loss of soil fertility, and biota, eutrophication, nitrates pollution.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Pesticides, Herbicides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Toxicity to man &amp; environment, POC, increased resistance in pests and weeds, ozone depletion (MeBr)</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Irrigation</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Waterlogging, salination, evaporative losses, CH</a:t>
                      </a:r>
                      <a:r>
                        <a:rPr b="0" baseline="-25000" i="0" lang="en-US" sz="2400" u="none" cap="none" strike="noStrike">
                          <a:solidFill>
                            <a:schemeClr val="dk1"/>
                          </a:solidFill>
                          <a:latin typeface="Times New Roman"/>
                          <a:ea typeface="Times New Roman"/>
                          <a:cs typeface="Times New Roman"/>
                          <a:sym typeface="Times New Roman"/>
                        </a:rPr>
                        <a:t>4</a:t>
                      </a:r>
                      <a:r>
                        <a:rPr b="0" i="0" lang="en-US" sz="2400" u="none" cap="none" strike="noStrike">
                          <a:solidFill>
                            <a:schemeClr val="dk1"/>
                          </a:solidFill>
                          <a:latin typeface="Times New Roman"/>
                          <a:ea typeface="Times New Roman"/>
                          <a:cs typeface="Times New Roman"/>
                          <a:sym typeface="Times New Roman"/>
                        </a:rPr>
                        <a:t> emissions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Corporate Monopolization of Agriculture</a:t>
            </a:r>
            <a:endParaRPr/>
          </a:p>
        </p:txBody>
      </p:sp>
      <p:sp>
        <p:nvSpPr>
          <p:cNvPr id="358" name="Google Shape;358;p53"/>
          <p:cNvSpPr txBox="1"/>
          <p:nvPr>
            <p:ph idx="1" type="body"/>
          </p:nvPr>
        </p:nvSpPr>
        <p:spPr>
          <a:xfrm>
            <a:off x="152400" y="1143000"/>
            <a:ext cx="8839199" cy="528639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By end of 2001 worldwide:</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Top 10 agrochemical corporations…84% of the $30 bi. market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Top 10 veterinary pharmaceutical companies…60% of the $13.6 bi. world market.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10 pharmaceutical companies…48% of the $317 bi. world market.</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Only 6 corporations controlled 98% of the world’s market in GM crops.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 same 6 firms also controlled 70% of the world’s pesticide market.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94% of all GM crops grown worldwide were from 1 company’s germplasm: Monsanto’s. </a:t>
            </a:r>
            <a:endParaRPr/>
          </a:p>
        </p:txBody>
      </p:sp>
      <p:sp>
        <p:nvSpPr>
          <p:cNvPr id="359" name="Google Shape;359;p53"/>
          <p:cNvSpPr/>
          <p:nvPr/>
        </p:nvSpPr>
        <p:spPr>
          <a:xfrm>
            <a:off x="38100" y="6335075"/>
            <a:ext cx="8915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http://www.greens.org/s-r/33/33-03.html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609600" y="2286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Forced to eat dirt!</a:t>
            </a:r>
            <a:endParaRPr/>
          </a:p>
        </p:txBody>
      </p:sp>
      <p:sp>
        <p:nvSpPr>
          <p:cNvPr id="115" name="Google Shape;115;p18"/>
          <p:cNvSpPr txBox="1"/>
          <p:nvPr>
            <p:ph idx="1" type="body"/>
          </p:nvPr>
        </p:nvSpPr>
        <p:spPr>
          <a:xfrm>
            <a:off x="381000" y="5219700"/>
            <a:ext cx="8381999" cy="14858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Times New Roman"/>
              <a:buNone/>
            </a:pPr>
            <a:r>
              <a:rPr b="0" i="1" lang="en-US" sz="2400" u="none" cap="none" strike="noStrike">
                <a:solidFill>
                  <a:schemeClr val="dk1"/>
                </a:solidFill>
                <a:latin typeface="Times New Roman"/>
                <a:ea typeface="Times New Roman"/>
                <a:cs typeface="Times New Roman"/>
                <a:sym typeface="Times New Roman"/>
              </a:rPr>
              <a:t>Brittle, gritty and revolting, </a:t>
            </a:r>
            <a:r>
              <a:rPr b="1" i="1" lang="en-US" sz="2400" u="none" cap="none" strike="noStrike">
                <a:solidFill>
                  <a:schemeClr val="dk1"/>
                </a:solidFill>
                <a:latin typeface="Times New Roman"/>
                <a:ea typeface="Times New Roman"/>
                <a:cs typeface="Times New Roman"/>
                <a:sym typeface="Times New Roman"/>
              </a:rPr>
              <a:t>“mud cakes”</a:t>
            </a:r>
            <a:r>
              <a:rPr b="0" i="1" lang="en-US" sz="2400" u="none" cap="none" strike="noStrike">
                <a:solidFill>
                  <a:schemeClr val="dk1"/>
                </a:solidFill>
                <a:latin typeface="Times New Roman"/>
                <a:ea typeface="Times New Roman"/>
                <a:cs typeface="Times New Roman"/>
                <a:sym typeface="Times New Roman"/>
              </a:rPr>
              <a:t> have been consumed by impoverished </a:t>
            </a:r>
            <a:r>
              <a:rPr b="1" i="1" lang="en-US" sz="2400" u="none" cap="none" strike="noStrike">
                <a:solidFill>
                  <a:schemeClr val="dk1"/>
                </a:solidFill>
                <a:latin typeface="Times New Roman"/>
                <a:ea typeface="Times New Roman"/>
                <a:cs typeface="Times New Roman"/>
                <a:sym typeface="Times New Roman"/>
              </a:rPr>
              <a:t>pregnant women</a:t>
            </a:r>
            <a:r>
              <a:rPr b="0" i="1" lang="en-US" sz="2400" u="none" cap="none" strike="noStrike">
                <a:solidFill>
                  <a:schemeClr val="dk1"/>
                </a:solidFill>
                <a:latin typeface="Times New Roman"/>
                <a:ea typeface="Times New Roman"/>
                <a:cs typeface="Times New Roman"/>
                <a:sym typeface="Times New Roman"/>
              </a:rPr>
              <a:t> seeking calcium, for years. But now the cakes have become a staple for </a:t>
            </a:r>
            <a:r>
              <a:rPr b="1" i="1" lang="en-US" sz="2400" u="none" cap="none" strike="noStrike">
                <a:solidFill>
                  <a:schemeClr val="dk1"/>
                </a:solidFill>
                <a:latin typeface="Times New Roman"/>
                <a:ea typeface="Times New Roman"/>
                <a:cs typeface="Times New Roman"/>
                <a:sym typeface="Times New Roman"/>
              </a:rPr>
              <a:t>entire families </a:t>
            </a:r>
            <a:r>
              <a:rPr b="0" i="1" lang="en-US" sz="2400" u="none" cap="none" strike="noStrike">
                <a:solidFill>
                  <a:schemeClr val="dk1"/>
                </a:solidFill>
                <a:latin typeface="Times New Roman"/>
                <a:ea typeface="Times New Roman"/>
                <a:cs typeface="Times New Roman"/>
                <a:sym typeface="Times New Roman"/>
              </a:rPr>
              <a:t>in Haiti.</a:t>
            </a:r>
            <a:r>
              <a:rPr b="1" i="1" lang="en-US" sz="2400" u="none" cap="none" strike="noStrike">
                <a:solidFill>
                  <a:schemeClr val="dk1"/>
                </a:solidFill>
                <a:latin typeface="Times New Roman"/>
                <a:ea typeface="Times New Roman"/>
                <a:cs typeface="Times New Roman"/>
                <a:sym typeface="Times New Roman"/>
              </a:rPr>
              <a:t> </a:t>
            </a:r>
            <a:endParaRPr/>
          </a:p>
          <a:p>
            <a:pPr indent="0" lvl="0" marL="0" marR="0" rtl="0" algn="l">
              <a:lnSpc>
                <a:spcPct val="90000"/>
              </a:lnSpc>
              <a:spcBef>
                <a:spcPts val="48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--The Hindu, Wed, Jul 30, 2008</a:t>
            </a:r>
            <a:endParaRPr/>
          </a:p>
        </p:txBody>
      </p:sp>
      <p:pic>
        <p:nvPicPr>
          <p:cNvPr id="116" name="Google Shape;116;p18"/>
          <p:cNvPicPr preferRelativeResize="0"/>
          <p:nvPr/>
        </p:nvPicPr>
        <p:blipFill rotWithShape="1">
          <a:blip r:embed="rId3">
            <a:alphaModFix/>
          </a:blip>
          <a:srcRect b="0" l="0" r="0" t="0"/>
          <a:stretch/>
        </p:blipFill>
        <p:spPr>
          <a:xfrm>
            <a:off x="1600200" y="1385887"/>
            <a:ext cx="5867399" cy="38719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65" name="Google Shape;365;p54"/>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agricultural sciences have over time become increasingly subordinated to capital and…this ongoing process has shaped both the content of research and, necessarily, the character of the products.” </a:t>
            </a:r>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–Jack Kloppenberg rural sociologist in </a:t>
            </a:r>
            <a:r>
              <a:rPr b="0" i="1" lang="en-US" sz="3200" u="none" cap="none" strike="noStrike">
                <a:solidFill>
                  <a:schemeClr val="dk1"/>
                </a:solidFill>
                <a:latin typeface="Times New Roman"/>
                <a:ea typeface="Times New Roman"/>
                <a:cs typeface="Times New Roman"/>
                <a:sym typeface="Times New Roman"/>
              </a:rPr>
              <a:t>First the Seed.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371" name="Google Shape;371;p55"/>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“What is profitable affects, or even determines, what is ‘scientifically true.’</a:t>
            </a:r>
            <a:endParaRPr/>
          </a:p>
          <a:p>
            <a:pPr indent="-342900" lvl="0" marL="342900" marR="0" rtl="0" algn="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342900" lvl="0" marL="342900" marR="0" rtl="0" algn="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–Hugo de Vries (biologist)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of Pesticide Use</a:t>
            </a:r>
            <a:endParaRPr/>
          </a:p>
        </p:txBody>
      </p:sp>
      <p:sp>
        <p:nvSpPr>
          <p:cNvPr id="377" name="Google Shape;377;p56"/>
          <p:cNvSpPr txBox="1"/>
          <p:nvPr>
            <p:ph idx="1" type="body"/>
          </p:nvPr>
        </p:nvSpPr>
        <p:spPr>
          <a:xfrm>
            <a:off x="167650" y="975875"/>
            <a:ext cx="8805600" cy="4586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High preconsumer human health costs to conventional agriculture, particularly in the use of pesticides.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is estimated that 25 mi. agricultural workers in developing countries are poisoned each year by pesticides.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Watch video: </a:t>
            </a:r>
            <a:endParaRPr b="0" i="0" sz="3200" u="none" cap="none" strike="noStrike">
              <a:solidFill>
                <a:schemeClr val="dk1"/>
              </a:solidFill>
              <a:latin typeface="Times New Roman"/>
              <a:ea typeface="Times New Roman"/>
              <a:cs typeface="Times New Roman"/>
              <a:sym typeface="Times New Roman"/>
            </a:endParaRPr>
          </a:p>
          <a:p>
            <a:pPr indent="0" lvl="0" marL="342900" marR="0" rtl="0" algn="l">
              <a:lnSpc>
                <a:spcPct val="100000"/>
              </a:lnSpc>
              <a:spcBef>
                <a:spcPts val="640"/>
              </a:spcBef>
              <a:spcAft>
                <a:spcPts val="0"/>
              </a:spcAft>
              <a:buNone/>
            </a:pPr>
            <a:r>
              <a:rPr b="0" i="0" lang="en-US" sz="3000" u="sng" cap="none" strike="noStrike">
                <a:solidFill>
                  <a:schemeClr val="hlink"/>
                </a:solidFill>
                <a:latin typeface="Arial"/>
                <a:ea typeface="Arial"/>
                <a:cs typeface="Arial"/>
                <a:sym typeface="Arial"/>
                <a:hlinkClick r:id="rId3"/>
              </a:rPr>
              <a:t>100% Cotton</a:t>
            </a:r>
            <a:r>
              <a:rPr b="0" i="0" lang="en-US" sz="3000" u="none" cap="none" strike="noStrike">
                <a:solidFill>
                  <a:srgbClr val="000000"/>
                </a:solidFill>
                <a:latin typeface="Arial"/>
                <a:ea typeface="Arial"/>
                <a:cs typeface="Arial"/>
                <a:sym typeface="Arial"/>
              </a:rPr>
              <a:t> (35min)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378" name="Google Shape;378;p56"/>
          <p:cNvSpPr/>
          <p:nvPr/>
        </p:nvSpPr>
        <p:spPr>
          <a:xfrm>
            <a:off x="114300" y="6286225"/>
            <a:ext cx="8915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Conway, G. and Pretty, J. N., </a:t>
            </a:r>
            <a:r>
              <a:rPr b="0" i="1" lang="en-US" sz="1200" u="none" cap="none" strike="noStrike">
                <a:solidFill>
                  <a:schemeClr val="dk1"/>
                </a:solidFill>
                <a:latin typeface="Times New Roman"/>
                <a:ea typeface="Times New Roman"/>
                <a:cs typeface="Times New Roman"/>
                <a:sym typeface="Times New Roman"/>
              </a:rPr>
              <a:t>Unwelcome Harvest: Agriculture and Pollution, Earthscan Publications, London, 1991, p. 645.</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Jeyaratnam, J., Acute pesticide poisoning: A major problem</a:t>
            </a:r>
            <a:r>
              <a:rPr b="0" i="1" lang="en-US" sz="1200" u="none" cap="none" strike="noStrike">
                <a:solidFill>
                  <a:schemeClr val="dk1"/>
                </a:solidFill>
                <a:latin typeface="Times New Roman"/>
                <a:ea typeface="Times New Roman"/>
                <a:cs typeface="Times New Roman"/>
                <a:sym typeface="Times New Roman"/>
              </a:rPr>
              <a:t>. World Health Stat. Q., 1990, </a:t>
            </a:r>
            <a:r>
              <a:rPr b="1" i="1" lang="en-US" sz="1200" u="none" cap="none" strike="noStrike">
                <a:solidFill>
                  <a:schemeClr val="dk1"/>
                </a:solidFill>
                <a:latin typeface="Times New Roman"/>
                <a:ea typeface="Times New Roman"/>
                <a:cs typeface="Times New Roman"/>
                <a:sym typeface="Times New Roman"/>
              </a:rPr>
              <a:t>43, 139–144.</a:t>
            </a:r>
            <a:endParaRPr/>
          </a:p>
        </p:txBody>
      </p:sp>
      <p:pic>
        <p:nvPicPr>
          <p:cNvPr descr="Jan 2007 &#10;From its polluted landscapes to its poisoned workers, India is paying a heavy price for Europe's desire for cheap cotton. Pesticides banned in Europe readily find its way onto the Indian market." id="379" name="Google Shape;379;p56" title="100% Cotton - India">
            <a:hlinkClick r:id="rId4"/>
          </p:cNvPr>
          <p:cNvPicPr preferRelativeResize="0"/>
          <p:nvPr/>
        </p:nvPicPr>
        <p:blipFill>
          <a:blip r:embed="rId5">
            <a:alphaModFix/>
          </a:blip>
          <a:stretch>
            <a:fillRect/>
          </a:stretch>
        </p:blipFill>
        <p:spPr>
          <a:xfrm>
            <a:off x="5360875" y="3534600"/>
            <a:ext cx="3668825" cy="2751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Are We Violating the Constitution?</a:t>
            </a:r>
            <a:endParaRPr/>
          </a:p>
        </p:txBody>
      </p:sp>
      <p:sp>
        <p:nvSpPr>
          <p:cNvPr id="386" name="Google Shape;386;p57"/>
          <p:cNvSpPr txBox="1"/>
          <p:nvPr>
            <p:ph idx="1" type="body"/>
          </p:nvPr>
        </p:nvSpPr>
        <p:spPr>
          <a:xfrm>
            <a:off x="228600" y="1447800"/>
            <a:ext cx="8686800" cy="5029199"/>
          </a:xfrm>
          <a:prstGeom prst="rect">
            <a:avLst/>
          </a:prstGeom>
          <a:noFill/>
          <a:ln>
            <a:noFill/>
          </a:ln>
        </p:spPr>
        <p:txBody>
          <a:bodyPr anchorCtr="0" anchor="t" bIns="45700" lIns="91425" spcFirstLastPara="1" rIns="91425" wrap="square" tIns="45700">
            <a:noAutofit/>
          </a:bodyPr>
          <a:lstStyle/>
          <a:p>
            <a:pPr indent="-161925" lvl="0" marL="161925" marR="0" rtl="0" algn="l">
              <a:lnSpc>
                <a:spcPct val="9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Pesticide use violates the right to life enshrined in Article 21 in our Constitution</a:t>
            </a:r>
            <a:endParaRPr/>
          </a:p>
          <a:p>
            <a:pPr indent="-161925" lvl="0" marL="161925" marR="0" rtl="0" algn="l">
              <a:lnSpc>
                <a:spcPct val="9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Article 47 of the Constitution: </a:t>
            </a:r>
            <a:endParaRPr/>
          </a:p>
          <a:p>
            <a:pPr indent="-161925" lvl="0" marL="161925" marR="0" rtl="0" algn="ctr">
              <a:lnSpc>
                <a:spcPct val="90000"/>
              </a:lnSpc>
              <a:spcBef>
                <a:spcPts val="560"/>
              </a:spcBef>
              <a:spcAft>
                <a:spcPts val="0"/>
              </a:spcAft>
              <a:buClr>
                <a:schemeClr val="dk1"/>
              </a:buClr>
              <a:buFont typeface="Times New Roman"/>
              <a:buNone/>
            </a:pPr>
            <a:r>
              <a:rPr b="1" i="1" lang="en-US" sz="2800" u="none" cap="none" strike="noStrike">
                <a:solidFill>
                  <a:schemeClr val="dk1"/>
                </a:solidFill>
                <a:latin typeface="Times New Roman"/>
                <a:ea typeface="Times New Roman"/>
                <a:cs typeface="Times New Roman"/>
                <a:sym typeface="Times New Roman"/>
              </a:rPr>
              <a:t>The State shall regard the raising of the level of nutrition and the standard of living of its people and the improvement of public health as among its primary duties and in particular, the state shall endeavor to bring about prohibition of the consumption except for medicinal purposes of intoxicating drinks and of drugs, which are injurious to health. </a:t>
            </a:r>
            <a:endParaRPr/>
          </a:p>
          <a:p>
            <a:pPr indent="-161925" lvl="0" marL="161925" marR="0" rtl="0" algn="r">
              <a:lnSpc>
                <a:spcPct val="90000"/>
              </a:lnSpc>
              <a:spcBef>
                <a:spcPts val="560"/>
              </a:spcBef>
              <a:spcAft>
                <a:spcPts val="0"/>
              </a:spcAft>
              <a:buClr>
                <a:schemeClr val="dk1"/>
              </a:buClr>
              <a:buFont typeface="Times New Roman"/>
              <a:buNone/>
            </a:pPr>
            <a:r>
              <a:rPr b="1" i="0" lang="en-US" sz="2800" u="none" cap="none" strike="noStrike">
                <a:solidFill>
                  <a:srgbClr val="009900"/>
                </a:solidFill>
                <a:latin typeface="Times New Roman"/>
                <a:ea typeface="Times New Roman"/>
                <a:cs typeface="Times New Roman"/>
                <a:sym typeface="Times New Roman"/>
              </a:rPr>
              <a:t>—Ravi  Agarwal, Director, Srishti</a:t>
            </a:r>
            <a:r>
              <a:rPr b="0" i="0" lang="en-US" sz="2800" u="none" cap="none" strike="noStrike">
                <a:solidFill>
                  <a:srgbClr val="009900"/>
                </a:solidFill>
                <a:latin typeface="Times New Roman"/>
                <a:ea typeface="Times New Roman"/>
                <a:cs typeface="Times New Roman"/>
                <a:sym typeface="Times New Roman"/>
              </a:rPr>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More Impacts</a:t>
            </a:r>
            <a:endParaRPr/>
          </a:p>
        </p:txBody>
      </p:sp>
      <p:sp>
        <p:nvSpPr>
          <p:cNvPr id="393" name="Google Shape;393;p58"/>
          <p:cNvSpPr txBox="1"/>
          <p:nvPr>
            <p:ph idx="1" type="body"/>
          </p:nvPr>
        </p:nvSpPr>
        <p:spPr>
          <a:xfrm>
            <a:off x="685800" y="1524000"/>
            <a:ext cx="77724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Devastation of natural ecosystems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Desertification and loss of topsoil soil</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Unfair practices of fertilizer and pesticide companies causing social injustice and suicides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Benefits large corporations and middle men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Impoverishes the poor farmer and makes the consumer unhealthy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Climate Change To Reduce Yields</a:t>
            </a:r>
            <a:endParaRPr b="1" i="0" sz="4000" u="none" cap="none" strike="noStrike">
              <a:solidFill>
                <a:schemeClr val="dk1"/>
              </a:solidFill>
              <a:latin typeface="Times New Roman"/>
              <a:ea typeface="Times New Roman"/>
              <a:cs typeface="Times New Roman"/>
              <a:sym typeface="Times New Roman"/>
            </a:endParaRPr>
          </a:p>
        </p:txBody>
      </p:sp>
      <p:sp>
        <p:nvSpPr>
          <p:cNvPr id="400" name="Google Shape;400;p59"/>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54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descr="http://www.wri.org/sites/default/files/uploads/climate_and_crop_yields_2.jpg" id="401" name="Google Shape;401;p59"/>
          <p:cNvPicPr preferRelativeResize="0"/>
          <p:nvPr/>
        </p:nvPicPr>
        <p:blipFill rotWithShape="1">
          <a:blip r:embed="rId3">
            <a:alphaModFix/>
          </a:blip>
          <a:srcRect b="0" l="0" r="0" t="0"/>
          <a:stretch/>
        </p:blipFill>
        <p:spPr>
          <a:xfrm>
            <a:off x="571472" y="976334"/>
            <a:ext cx="7786742" cy="5524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on Land</a:t>
            </a:r>
            <a:endParaRPr/>
          </a:p>
        </p:txBody>
      </p:sp>
      <p:sp>
        <p:nvSpPr>
          <p:cNvPr id="407" name="Google Shape;407;p60"/>
          <p:cNvSpPr txBox="1"/>
          <p:nvPr>
            <p:ph idx="1" type="body"/>
          </p:nvPr>
        </p:nvSpPr>
        <p:spPr>
          <a:xfrm>
            <a:off x="228600" y="13716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In the past 20 yrs.: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Tropical forests lost to agriculture: 15 mi. ha/yr</a:t>
            </a:r>
            <a:endParaRPr/>
          </a:p>
          <a:p>
            <a:pPr indent="-285750" lvl="1" marL="74295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tremendous loss of genetic diversity.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Soil erosion and other forms of land degradation: 5-7 mi. ha of farming land/yr.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Waterlogging and salination: 1.5 mi. ha/yr.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Other damaged land: 30 mi. ha</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408" name="Google Shape;408;p60"/>
          <p:cNvSpPr/>
          <p:nvPr/>
        </p:nvSpPr>
        <p:spPr>
          <a:xfrm>
            <a:off x="2286000" y="62484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http://www.i-sis.org.uk/FAOPromotesOrganicAgriculture.php</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2286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Impacts on Land: Irreversible Land Degradation</a:t>
            </a:r>
            <a:endParaRPr/>
          </a:p>
        </p:txBody>
      </p:sp>
      <p:sp>
        <p:nvSpPr>
          <p:cNvPr id="414" name="Google Shape;414;p61"/>
          <p:cNvSpPr txBox="1"/>
          <p:nvPr>
            <p:ph idx="1" type="body"/>
          </p:nvPr>
        </p:nvSpPr>
        <p:spPr>
          <a:xfrm>
            <a:off x="762000" y="1295400"/>
            <a:ext cx="77724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South Asia: ~ 50% land degraded and useless for food production.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China: 27% irreversible loss of land for agriculture, loss rate (2,500 sq. km /year).</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Madagascar: 30% of the arable land irreversibly barren. </a:t>
            </a:r>
            <a:endParaRPr/>
          </a:p>
        </p:txBody>
      </p:sp>
      <p:sp>
        <p:nvSpPr>
          <p:cNvPr id="415" name="Google Shape;415;p61"/>
          <p:cNvSpPr/>
          <p:nvPr/>
        </p:nvSpPr>
        <p:spPr>
          <a:xfrm>
            <a:off x="152400" y="5715000"/>
            <a:ext cx="8610599" cy="8309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700"/>
              <a:buFont typeface="Arial"/>
              <a:buChar char="●"/>
            </a:pP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3"/>
              </a:rPr>
              <a:t>a</a:t>
            </a: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4"/>
              </a:rPr>
              <a:t>b</a:t>
            </a:r>
            <a:r>
              <a:rPr b="0" i="0" lang="en-US" sz="1200" u="none" cap="none" strike="noStrike">
                <a:solidFill>
                  <a:schemeClr val="dk1"/>
                </a:solidFill>
                <a:latin typeface="Arial"/>
                <a:ea typeface="Arial"/>
                <a:cs typeface="Arial"/>
                <a:sym typeface="Arial"/>
              </a:rPr>
              <a:t> </a:t>
            </a:r>
            <a:r>
              <a:rPr b="1" baseline="30000" i="1" lang="en-US" sz="1200" u="sng" cap="none" strike="noStrike">
                <a:solidFill>
                  <a:schemeClr val="hlink"/>
                </a:solidFill>
                <a:latin typeface="Arial"/>
                <a:ea typeface="Arial"/>
                <a:cs typeface="Arial"/>
                <a:sym typeface="Arial"/>
                <a:hlinkClick r:id="rId5"/>
              </a:rPr>
              <a:t>c</a:t>
            </a:r>
            <a:r>
              <a:rPr b="0" i="0" lang="en-US" sz="1200" u="none" cap="none" strike="noStrike">
                <a:solidFill>
                  <a:schemeClr val="dk1"/>
                </a:solidFill>
                <a:latin typeface="Arial"/>
                <a:ea typeface="Arial"/>
                <a:cs typeface="Arial"/>
                <a:sym typeface="Arial"/>
              </a:rPr>
              <a:t> Ron Nielsen, </a:t>
            </a:r>
            <a:r>
              <a:rPr b="0" i="1" lang="en-US" sz="1200" u="none" cap="none" strike="noStrike">
                <a:solidFill>
                  <a:schemeClr val="dk1"/>
                </a:solidFill>
                <a:latin typeface="Arial"/>
                <a:ea typeface="Arial"/>
                <a:cs typeface="Arial"/>
                <a:sym typeface="Arial"/>
              </a:rPr>
              <a:t>The Little Green Handbook</a:t>
            </a:r>
            <a:r>
              <a:rPr b="0" i="0" lang="en-US" sz="1200" u="none" cap="none" strike="noStrike">
                <a:solidFill>
                  <a:schemeClr val="dk1"/>
                </a:solidFill>
                <a:latin typeface="Arial"/>
                <a:ea typeface="Arial"/>
                <a:cs typeface="Arial"/>
                <a:sym typeface="Arial"/>
              </a:rPr>
              <a:t>, Picador, New York (2006) </a:t>
            </a:r>
            <a:r>
              <a:rPr b="0" i="0" lang="en-US" sz="1200" u="sng" cap="none" strike="noStrike">
                <a:solidFill>
                  <a:schemeClr val="hlink"/>
                </a:solidFill>
                <a:latin typeface="Arial"/>
                <a:ea typeface="Arial"/>
                <a:cs typeface="Arial"/>
                <a:sym typeface="Arial"/>
                <a:hlinkClick r:id="rId6"/>
              </a:rPr>
              <a:t>ISBN 0-312-42581-3</a:t>
            </a:r>
            <a:r>
              <a:rPr b="0" i="0" lang="en-US" sz="12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Arial"/>
                <a:ea typeface="Arial"/>
                <a:cs typeface="Arial"/>
                <a:sym typeface="Arial"/>
                <a:hlinkClick r:id="rId7"/>
              </a:rPr>
              <a:t>^</a:t>
            </a:r>
            <a:r>
              <a:rPr b="0" i="0" lang="en-US" sz="1200" u="none" cap="none" strike="noStrike">
                <a:solidFill>
                  <a:schemeClr val="dk1"/>
                </a:solidFill>
                <a:latin typeface="Arial"/>
                <a:ea typeface="Arial"/>
                <a:cs typeface="Arial"/>
                <a:sym typeface="Arial"/>
              </a:rPr>
              <a:t> UNEP, </a:t>
            </a:r>
            <a:r>
              <a:rPr b="0" i="1" lang="en-US" sz="1200" u="none" cap="none" strike="noStrike">
                <a:solidFill>
                  <a:schemeClr val="dk1"/>
                </a:solidFill>
                <a:latin typeface="Arial"/>
                <a:ea typeface="Arial"/>
                <a:cs typeface="Arial"/>
                <a:sym typeface="Arial"/>
              </a:rPr>
              <a:t>Global Environmental Outlook 2000</a:t>
            </a:r>
            <a:r>
              <a:rPr b="0" i="0" lang="en-US" sz="1200" u="none" cap="none" strike="noStrike">
                <a:solidFill>
                  <a:schemeClr val="dk1"/>
                </a:solidFill>
                <a:latin typeface="Arial"/>
                <a:ea typeface="Arial"/>
                <a:cs typeface="Arial"/>
                <a:sym typeface="Arial"/>
              </a:rPr>
              <a:t>, Earthscan Publications, London, UK (1999) which may also be viewed at </a:t>
            </a:r>
            <a:r>
              <a:rPr b="0" i="0" lang="en-US" sz="1200" u="sng" cap="none" strike="noStrike">
                <a:solidFill>
                  <a:schemeClr val="hlink"/>
                </a:solidFill>
                <a:latin typeface="Arial"/>
                <a:ea typeface="Arial"/>
                <a:cs typeface="Arial"/>
                <a:sym typeface="Arial"/>
                <a:hlinkClick r:id="rId8"/>
              </a:rPr>
              <a:t>http://www.unep.org/geo2000/ov-e/index.htm</a:t>
            </a:r>
            <a:r>
              <a:rPr b="0" i="0" lang="en-US" sz="1200" u="none" cap="none" strike="noStrike">
                <a:solidFill>
                  <a:schemeClr val="dk1"/>
                </a:solidFill>
                <a:latin typeface="Arial"/>
                <a:ea typeface="Arial"/>
                <a:cs typeface="Arial"/>
                <a:sym typeface="Arial"/>
              </a:rPr>
              <a:t>, including an optional PDF download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 Soil Degradation</a:t>
            </a:r>
            <a:endParaRPr/>
          </a:p>
        </p:txBody>
      </p:sp>
      <p:sp>
        <p:nvSpPr>
          <p:cNvPr id="421" name="Google Shape;421;p62"/>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22" name="Google Shape;422;p62"/>
          <p:cNvPicPr preferRelativeResize="0"/>
          <p:nvPr/>
        </p:nvPicPr>
        <p:blipFill rotWithShape="1">
          <a:blip r:embed="rId3">
            <a:alphaModFix/>
          </a:blip>
          <a:srcRect b="0" l="0" r="0" t="0"/>
          <a:stretch/>
        </p:blipFill>
        <p:spPr>
          <a:xfrm>
            <a:off x="-21774" y="1219199"/>
            <a:ext cx="9172223" cy="5638801"/>
          </a:xfrm>
          <a:prstGeom prst="rect">
            <a:avLst/>
          </a:prstGeom>
          <a:noFill/>
          <a:ln>
            <a:noFill/>
          </a:ln>
        </p:spPr>
      </p:pic>
      <p:sp>
        <p:nvSpPr>
          <p:cNvPr id="423" name="Google Shape;423;p62"/>
          <p:cNvSpPr/>
          <p:nvPr/>
        </p:nvSpPr>
        <p:spPr>
          <a:xfrm>
            <a:off x="0" y="1066800"/>
            <a:ext cx="91440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About 2 bi. ha of soil, (~15% of Earth's land area), an area larger </a:t>
            </a:r>
            <a:br>
              <a:rPr b="0" i="0" lang="en-US" sz="2400" u="none" cap="none" strike="noStrike">
                <a:solidFill>
                  <a:schemeClr val="dk1"/>
                </a:solidFill>
                <a:latin typeface="Times New Roman"/>
                <a:ea typeface="Times New Roman"/>
                <a:cs typeface="Times New Roman"/>
                <a:sym typeface="Times New Roman"/>
              </a:rPr>
            </a:br>
            <a:r>
              <a:rPr b="0" i="0" lang="en-US" sz="2400" u="none" cap="none" strike="noStrike">
                <a:solidFill>
                  <a:schemeClr val="dk1"/>
                </a:solidFill>
                <a:latin typeface="Times New Roman"/>
                <a:ea typeface="Times New Roman"/>
                <a:cs typeface="Times New Roman"/>
                <a:sym typeface="Times New Roman"/>
              </a:rPr>
              <a:t>than the United States and Mexico combined, have been degraded through human activities.</a:t>
            </a:r>
            <a:endParaRPr/>
          </a:p>
        </p:txBody>
      </p:sp>
      <p:sp>
        <p:nvSpPr>
          <p:cNvPr id="424" name="Google Shape;424;p62"/>
          <p:cNvSpPr/>
          <p:nvPr/>
        </p:nvSpPr>
        <p:spPr>
          <a:xfrm>
            <a:off x="2133600" y="65810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http://www.theglobaleducationproject.org/earth/food-and-soil.php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430" name="Google Shape;430;p63"/>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id="431" name="Google Shape;431;p63"/>
          <p:cNvPicPr preferRelativeResize="0"/>
          <p:nvPr/>
        </p:nvPicPr>
        <p:blipFill rotWithShape="1">
          <a:blip r:embed="rId3">
            <a:alphaModFix/>
          </a:blip>
          <a:srcRect b="0" l="0" r="0" t="0"/>
          <a:stretch/>
        </p:blipFill>
        <p:spPr>
          <a:xfrm>
            <a:off x="1371600" y="76200"/>
            <a:ext cx="5943600" cy="6705599"/>
          </a:xfrm>
          <a:prstGeom prst="rect">
            <a:avLst/>
          </a:prstGeom>
          <a:noFill/>
          <a:ln>
            <a:noFill/>
          </a:ln>
        </p:spPr>
      </p:pic>
      <p:sp>
        <p:nvSpPr>
          <p:cNvPr id="432" name="Google Shape;432;p63"/>
          <p:cNvSpPr/>
          <p:nvPr/>
        </p:nvSpPr>
        <p:spPr>
          <a:xfrm>
            <a:off x="2931036" y="6540798"/>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http://www.theglobaleducationproject.org/earth/food-and-soil.php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Food and Health in India</a:t>
            </a:r>
            <a:endParaRPr b="1" i="0" sz="4000" u="none" cap="none" strike="noStrike">
              <a:solidFill>
                <a:schemeClr val="dk1"/>
              </a:solidFill>
              <a:latin typeface="Times New Roman"/>
              <a:ea typeface="Times New Roman"/>
              <a:cs typeface="Times New Roman"/>
              <a:sym typeface="Times New Roman"/>
            </a:endParaRPr>
          </a:p>
        </p:txBody>
      </p:sp>
      <p:sp>
        <p:nvSpPr>
          <p:cNvPr id="122" name="Google Shape;122;p19"/>
          <p:cNvSpPr txBox="1"/>
          <p:nvPr>
            <p:ph idx="1" type="body"/>
          </p:nvPr>
        </p:nvSpPr>
        <p:spPr>
          <a:xfrm>
            <a:off x="304800" y="1214422"/>
            <a:ext cx="8534399"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India ranked 15</a:t>
            </a:r>
            <a:r>
              <a:rPr b="0" baseline="30000" i="0" lang="en-US" sz="3200" u="none" cap="none" strike="noStrike">
                <a:solidFill>
                  <a:schemeClr val="dk1"/>
                </a:solidFill>
                <a:latin typeface="Times New Roman"/>
                <a:ea typeface="Times New Roman"/>
                <a:cs typeface="Times New Roman"/>
                <a:sym typeface="Times New Roman"/>
              </a:rPr>
              <a:t>th</a:t>
            </a:r>
            <a:r>
              <a:rPr b="0" i="0" lang="en-US" sz="3200" u="none" cap="none" strike="noStrike">
                <a:solidFill>
                  <a:schemeClr val="dk1"/>
                </a:solidFill>
                <a:latin typeface="Times New Roman"/>
                <a:ea typeface="Times New Roman"/>
                <a:cs typeface="Times New Roman"/>
                <a:sym typeface="Times New Roman"/>
              </a:rPr>
              <a:t> in the 2011 </a:t>
            </a:r>
            <a:r>
              <a:rPr b="0" i="0" lang="en-US" sz="3200" u="sng" cap="none" strike="noStrike">
                <a:solidFill>
                  <a:schemeClr val="hlink"/>
                </a:solidFill>
                <a:latin typeface="Times New Roman"/>
                <a:ea typeface="Times New Roman"/>
                <a:cs typeface="Times New Roman"/>
                <a:sym typeface="Times New Roman"/>
                <a:hlinkClick r:id="rId3"/>
              </a:rPr>
              <a:t>Global Hunger Index</a:t>
            </a:r>
            <a:r>
              <a:rPr b="0" i="0" lang="en-US" sz="3200" u="none" cap="none" strike="noStrike">
                <a:solidFill>
                  <a:schemeClr val="dk1"/>
                </a:solidFill>
                <a:latin typeface="Times New Roman"/>
                <a:ea typeface="Times New Roman"/>
                <a:cs typeface="Times New Roman"/>
                <a:sym typeface="Times New Roman"/>
              </a:rPr>
              <a:t> (GHI) Report.</a:t>
            </a:r>
            <a:r>
              <a:rPr b="0" baseline="30000" i="0" lang="en-US" sz="3200" u="sng" cap="none" strike="noStrike">
                <a:solidFill>
                  <a:schemeClr val="hlink"/>
                </a:solidFill>
                <a:latin typeface="Times New Roman"/>
                <a:ea typeface="Times New Roman"/>
                <a:cs typeface="Times New Roman"/>
                <a:sym typeface="Times New Roman"/>
                <a:hlinkClick r:id="rId4"/>
              </a:rPr>
              <a:t>[ref]</a:t>
            </a:r>
            <a:endParaRPr b="0" i="0" sz="3200" u="none" cap="none" strike="noStrike">
              <a:solidFill>
                <a:schemeClr val="dk1"/>
              </a:solidFill>
              <a:latin typeface="Times New Roman"/>
              <a:ea typeface="Times New Roman"/>
              <a:cs typeface="Times New Roman"/>
              <a:sym typeface="Times New Roman"/>
            </a:endParaRPr>
          </a:p>
          <a:p>
            <a:pPr indent="-349250" lvl="1" marL="742950" marR="0" rtl="0" algn="l">
              <a:lnSpc>
                <a:spcPct val="90000"/>
              </a:lnSpc>
              <a:spcBef>
                <a:spcPts val="56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GHI went up from 22.9 to 23.7 between 1996 -2011.</a:t>
            </a:r>
            <a:endParaRPr/>
          </a:p>
          <a:p>
            <a:pPr indent="-2286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60% of India’s children below the age of three were malnourished (2005 report </a:t>
            </a:r>
            <a:r>
              <a:rPr b="0" baseline="30000" i="0" lang="en-US" sz="3200" u="sng" cap="none" strike="noStrike">
                <a:solidFill>
                  <a:schemeClr val="hlink"/>
                </a:solidFill>
                <a:latin typeface="Times New Roman"/>
                <a:ea typeface="Times New Roman"/>
                <a:cs typeface="Times New Roman"/>
                <a:sym typeface="Times New Roman"/>
                <a:hlinkClick r:id="rId5"/>
              </a:rPr>
              <a:t>[ref]</a:t>
            </a:r>
            <a:r>
              <a:rPr b="0" i="0" lang="en-US" sz="3200" u="none" cap="none" strike="noStrike">
                <a:solidFill>
                  <a:schemeClr val="dk1"/>
                </a:solidFill>
                <a:latin typeface="Times New Roman"/>
                <a:ea typeface="Times New Roman"/>
                <a:cs typeface="Times New Roman"/>
                <a:sym typeface="Times New Roman"/>
              </a:rPr>
              <a:t> ) </a:t>
            </a:r>
            <a:endParaRPr/>
          </a:p>
          <a:p>
            <a:pPr indent="-184150" lvl="1" marL="742950"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in 3 malnourished children in the world lives in India.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1.72 mi. children (&lt;1 yr.) die each year before turning one.</a:t>
            </a:r>
            <a:r>
              <a:rPr b="0" baseline="30000" i="0" lang="en-US" sz="3200" u="sng" cap="none" strike="noStrike">
                <a:solidFill>
                  <a:schemeClr val="hlink"/>
                </a:solidFill>
                <a:latin typeface="Times New Roman"/>
                <a:ea typeface="Times New Roman"/>
                <a:cs typeface="Times New Roman"/>
                <a:sym typeface="Times New Roman"/>
                <a:hlinkClick r:id="rId6"/>
              </a:rPr>
              <a:t>[18]</a:t>
            </a:r>
            <a:r>
              <a:rPr b="0" i="0" lang="en-US" sz="3200" u="none" cap="none" strike="noStrike">
                <a:solidFill>
                  <a:schemeClr val="dk1"/>
                </a:solidFill>
                <a:latin typeface="Times New Roman"/>
                <a:ea typeface="Times New Roman"/>
                <a:cs typeface="Times New Roman"/>
                <a:sym typeface="Times New Roman"/>
              </a:rPr>
              <a:t> </a:t>
            </a:r>
            <a:endParaRPr/>
          </a:p>
          <a:p>
            <a:pPr indent="-228600" lvl="0" marL="342900" marR="0" rtl="0" algn="l">
              <a:lnSpc>
                <a:spcPct val="100000"/>
              </a:lnSpc>
              <a:spcBef>
                <a:spcPts val="64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 Rampant diseases such as dengue, hepatitis, tuberculosis, malaria and pneumonia.</a:t>
            </a:r>
            <a:r>
              <a:rPr b="0" baseline="30000" i="0" lang="en-US" sz="3200" u="sng" cap="none" strike="noStrike">
                <a:solidFill>
                  <a:schemeClr val="hlink"/>
                </a:solidFill>
                <a:latin typeface="Times New Roman"/>
                <a:ea typeface="Times New Roman"/>
                <a:cs typeface="Times New Roman"/>
                <a:sym typeface="Times New Roman"/>
                <a:hlinkClick r:id="rId7"/>
              </a:rPr>
              <a:t>[ref]</a:t>
            </a:r>
            <a:r>
              <a:rPr b="0" i="0" lang="en-US" sz="3200" u="none" cap="none" strike="noStrike">
                <a:solidFill>
                  <a:schemeClr val="dk1"/>
                </a:solidFill>
                <a:latin typeface="Times New Roman"/>
                <a:ea typeface="Times New Roman"/>
                <a:cs typeface="Times New Roman"/>
                <a:sym typeface="Times New Roman"/>
              </a:rPr>
              <a:t> </a:t>
            </a:r>
            <a:endParaRPr/>
          </a:p>
          <a:p>
            <a:pPr indent="-258762" lvl="1" marL="742950" marR="0" rtl="0" algn="l">
              <a:lnSpc>
                <a:spcPct val="90000"/>
              </a:lnSpc>
              <a:spcBef>
                <a:spcPts val="560"/>
              </a:spcBef>
              <a:spcAft>
                <a:spcPts val="0"/>
              </a:spcAft>
              <a:buClr>
                <a:schemeClr val="dk1"/>
              </a:buClr>
              <a:buSzPts val="1425"/>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t/>
            </a:r>
            <a:endParaRPr b="1" i="0" sz="4000" u="none" cap="none" strike="noStrike">
              <a:solidFill>
                <a:schemeClr val="dk1"/>
              </a:solidFill>
              <a:latin typeface="Times New Roman"/>
              <a:ea typeface="Times New Roman"/>
              <a:cs typeface="Times New Roman"/>
              <a:sym typeface="Times New Roman"/>
            </a:endParaRPr>
          </a:p>
        </p:txBody>
      </p:sp>
      <p:sp>
        <p:nvSpPr>
          <p:cNvPr id="438" name="Google Shape;438;p64"/>
          <p:cNvSpPr/>
          <p:nvPr/>
        </p:nvSpPr>
        <p:spPr>
          <a:xfrm>
            <a:off x="1327303" y="5630912"/>
            <a:ext cx="6336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800" u="none" cap="none" strike="noStrike">
                <a:solidFill>
                  <a:srgbClr val="000000"/>
                </a:solidFill>
                <a:latin typeface="Arial"/>
                <a:ea typeface="Arial"/>
                <a:cs typeface="Arial"/>
                <a:sym typeface="Arial"/>
              </a:rPr>
              <a:t>Watch Video: </a:t>
            </a:r>
            <a:r>
              <a:rPr b="0" i="0" lang="en-US" sz="2800" u="sng" cap="none" strike="noStrike">
                <a:solidFill>
                  <a:schemeClr val="hlink"/>
                </a:solidFill>
                <a:latin typeface="Arial"/>
                <a:ea typeface="Arial"/>
                <a:cs typeface="Arial"/>
                <a:sym typeface="Arial"/>
                <a:hlinkClick r:id="rId3"/>
              </a:rPr>
              <a:t>Soil: Who Needs It?</a:t>
            </a:r>
            <a:r>
              <a:rPr b="0" i="0" lang="en-US" sz="2800" u="none" cap="none" strike="noStrike">
                <a:solidFill>
                  <a:srgbClr val="000000"/>
                </a:solidFill>
                <a:latin typeface="Arial"/>
                <a:ea typeface="Arial"/>
                <a:cs typeface="Arial"/>
                <a:sym typeface="Arial"/>
              </a:rPr>
              <a:t> (14)</a:t>
            </a:r>
            <a:endParaRPr/>
          </a:p>
        </p:txBody>
      </p:sp>
      <p:pic>
        <p:nvPicPr>
          <p:cNvPr descr="Who needs soil?  We all do!  We are losing over 6.4 billion tons of soil each year.  Join Gritty, Sticky, and Smoothy as they tell us why soil is important, explain what soil erosion is, and help us understand what we can do to save our soil.&#10;Purchase DVD copies of this series at: http://mediaproductions.nmsu.edu/videos.html#anchor_378143&#10;© 2005 NMSU Board of Regents.  All Rights Reserved.&#10;&#10;Produced by NMSU Media Productions" id="439" name="Google Shape;439;p64" title="Soil: Who Needs It?">
            <a:hlinkClick r:id="rId4"/>
          </p:cNvPr>
          <p:cNvPicPr preferRelativeResize="0"/>
          <p:nvPr/>
        </p:nvPicPr>
        <p:blipFill>
          <a:blip r:embed="rId5">
            <a:alphaModFix/>
          </a:blip>
          <a:stretch>
            <a:fillRect/>
          </a:stretch>
        </p:blipFill>
        <p:spPr>
          <a:xfrm>
            <a:off x="1554188" y="1165638"/>
            <a:ext cx="6035626" cy="4526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5"/>
          <p:cNvSpPr txBox="1"/>
          <p:nvPr>
            <p:ph type="title"/>
          </p:nvPr>
        </p:nvSpPr>
        <p:spPr>
          <a:xfrm>
            <a:off x="4572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Soil Carbon Sink</a:t>
            </a:r>
            <a:endParaRPr/>
          </a:p>
        </p:txBody>
      </p:sp>
      <p:sp>
        <p:nvSpPr>
          <p:cNvPr id="445" name="Google Shape;445;p65"/>
          <p:cNvSpPr txBox="1"/>
          <p:nvPr>
            <p:ph idx="1" type="body"/>
          </p:nvPr>
        </p:nvSpPr>
        <p:spPr>
          <a:xfrm>
            <a:off x="152400" y="12192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Soils contain ~1,395 gigatons of C; Vegetation ~650 gigatons, atmosphere ~750 gigatons…(</a:t>
            </a:r>
            <a:r>
              <a:rPr b="0" i="1" lang="en-US" sz="2600" u="none" cap="none" strike="noStrike">
                <a:solidFill>
                  <a:schemeClr val="dk1"/>
                </a:solidFill>
                <a:latin typeface="Times New Roman"/>
                <a:ea typeface="Times New Roman"/>
                <a:cs typeface="Times New Roman"/>
                <a:sym typeface="Times New Roman"/>
              </a:rPr>
              <a:t>United Nations Food &amp; Agriculture Organisation</a:t>
            </a:r>
            <a:r>
              <a:rPr b="0" i="0" lang="en-US" sz="2600" u="none" cap="none" strike="noStrike">
                <a:solidFill>
                  <a:schemeClr val="dk1"/>
                </a:solidFill>
                <a:latin typeface="Times New Roman"/>
                <a:ea typeface="Times New Roman"/>
                <a:cs typeface="Times New Roman"/>
                <a:sym typeface="Times New Roman"/>
              </a:rPr>
              <a:t>)</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"Soil organic carbon is the largest [terrestrial C] reservoir in interaction with the atmosphere."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It includes plant litter, burnt char, other biomass and humus (organic carbon polymers, lignin, aliphatic compounds, waxes and terpenoids)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More organic matter tends to accumulate in the litter and soils of colder regions boreal forests and Taiga. </a:t>
            </a:r>
            <a:endParaRPr/>
          </a:p>
        </p:txBody>
      </p:sp>
      <p:sp>
        <p:nvSpPr>
          <p:cNvPr id="446" name="Google Shape;446;p65"/>
          <p:cNvSpPr/>
          <p:nvPr/>
        </p:nvSpPr>
        <p:spPr>
          <a:xfrm>
            <a:off x="76200" y="5320605"/>
            <a:ext cx="8991600" cy="138499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Arial"/>
              <a:buChar char="●"/>
            </a:pPr>
            <a:r>
              <a:rPr b="0" i="0" lang="en-US" sz="1200" u="none" cap="none" strike="noStrike">
                <a:solidFill>
                  <a:schemeClr val="dk1"/>
                </a:solidFill>
                <a:latin typeface="Times New Roman"/>
                <a:ea typeface="Times New Roman"/>
                <a:cs typeface="Times New Roman"/>
                <a:sym typeface="Times New Roman"/>
              </a:rPr>
              <a:t>http://www.nature.com/nature/journal/v298/n5870/abs/298156a0.html</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3"/>
              </a:rPr>
              <a:t>^</a:t>
            </a:r>
            <a:r>
              <a:rPr b="0" i="0" lang="en-US" sz="1200" u="none" cap="none" strike="noStrike">
                <a:solidFill>
                  <a:schemeClr val="dk1"/>
                </a:solidFill>
                <a:latin typeface="Times New Roman"/>
                <a:ea typeface="Times New Roman"/>
                <a:cs typeface="Times New Roman"/>
                <a:sym typeface="Times New Roman"/>
              </a:rPr>
              <a:t> Swift, Roger S. (November 2001). </a:t>
            </a:r>
            <a:r>
              <a:rPr b="0" i="0" lang="en-US" sz="1200" u="sng" cap="none" strike="noStrike">
                <a:solidFill>
                  <a:schemeClr val="hlink"/>
                </a:solidFill>
                <a:latin typeface="Times New Roman"/>
                <a:ea typeface="Times New Roman"/>
                <a:cs typeface="Times New Roman"/>
                <a:sym typeface="Times New Roman"/>
                <a:hlinkClick r:id="rId4"/>
              </a:rPr>
              <a:t>"Sequestration of Carbon by soil"</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Soil Science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166</a:t>
            </a:r>
            <a:r>
              <a:rPr b="0" i="0" lang="en-US" sz="1200" u="none" cap="none" strike="noStrike">
                <a:solidFill>
                  <a:schemeClr val="dk1"/>
                </a:solidFill>
                <a:latin typeface="Times New Roman"/>
                <a:ea typeface="Times New Roman"/>
                <a:cs typeface="Times New Roman"/>
                <a:sym typeface="Times New Roman"/>
              </a:rPr>
              <a:t> (11): 858–71. </a:t>
            </a:r>
            <a:r>
              <a:rPr b="0" i="0" lang="en-US" sz="1200" u="sng" cap="none" strike="noStrike">
                <a:solidFill>
                  <a:schemeClr val="hlink"/>
                </a:solidFill>
                <a:latin typeface="Times New Roman"/>
                <a:ea typeface="Times New Roman"/>
                <a:cs typeface="Times New Roman"/>
                <a:sym typeface="Times New Roman"/>
                <a:hlinkClick r:id="rId5"/>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6"/>
              </a:rPr>
              <a:t>10.1097/00010694-200111000-00010</a:t>
            </a:r>
            <a:r>
              <a:rPr b="0" i="0" lang="en-US" sz="1200" u="none" cap="none" strike="noStrike">
                <a:solidFill>
                  <a:schemeClr val="dk1"/>
                </a:solidFill>
                <a:latin typeface="Times New Roman"/>
                <a:ea typeface="Times New Roman"/>
                <a:cs typeface="Times New Roman"/>
                <a:sym typeface="Times New Roman"/>
              </a:rPr>
              <a:t>. </a:t>
            </a:r>
            <a:r>
              <a:rPr b="0" i="0" lang="en-US" sz="1200" u="sng" cap="none" strike="noStrike">
                <a:solidFill>
                  <a:schemeClr val="hlink"/>
                </a:solidFill>
                <a:latin typeface="Times New Roman"/>
                <a:ea typeface="Times New Roman"/>
                <a:cs typeface="Times New Roman"/>
                <a:sym typeface="Times New Roman"/>
                <a:hlinkClick r:id="rId7"/>
              </a:rPr>
              <a:t>http://www.soilsci.com/pt/re/soilsci/abstract.00010694-200111000-00010.htm</a:t>
            </a:r>
            <a:r>
              <a:rPr b="0" i="0" lang="en-US" sz="1200" u="none" cap="none" strike="noStrik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8"/>
              </a:rPr>
              <a:t>^</a:t>
            </a:r>
            <a:r>
              <a:rPr b="0" i="0" lang="en-US" sz="1200" u="none" cap="none" strike="noStrike">
                <a:solidFill>
                  <a:schemeClr val="dk1"/>
                </a:solidFill>
                <a:latin typeface="Times New Roman"/>
                <a:ea typeface="Times New Roman"/>
                <a:cs typeface="Times New Roman"/>
                <a:sym typeface="Times New Roman"/>
              </a:rPr>
              <a:t> Batjes, Niels H. (1996). "Total carbon and nitrogen in the soils of the world". </a:t>
            </a:r>
            <a:r>
              <a:rPr b="0" i="1" lang="en-US" sz="1200" u="none" cap="none" strike="noStrike">
                <a:solidFill>
                  <a:schemeClr val="dk1"/>
                </a:solidFill>
                <a:latin typeface="Times New Roman"/>
                <a:ea typeface="Times New Roman"/>
                <a:cs typeface="Times New Roman"/>
                <a:sym typeface="Times New Roman"/>
              </a:rPr>
              <a:t>European Journal of Soil Science</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47</a:t>
            </a:r>
            <a:r>
              <a:rPr b="0" i="0" lang="en-US" sz="1200" u="none" cap="none" strike="noStrike">
                <a:solidFill>
                  <a:schemeClr val="dk1"/>
                </a:solidFill>
                <a:latin typeface="Times New Roman"/>
                <a:ea typeface="Times New Roman"/>
                <a:cs typeface="Times New Roman"/>
                <a:sym typeface="Times New Roman"/>
              </a:rPr>
              <a:t>: 151–63. </a:t>
            </a:r>
            <a:r>
              <a:rPr b="0" i="0" lang="en-US" sz="1200" u="sng" cap="none" strike="noStrike">
                <a:solidFill>
                  <a:schemeClr val="hlink"/>
                </a:solidFill>
                <a:latin typeface="Times New Roman"/>
                <a:ea typeface="Times New Roman"/>
                <a:cs typeface="Times New Roman"/>
                <a:sym typeface="Times New Roman"/>
                <a:hlinkClick r:id="rId9"/>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10"/>
              </a:rPr>
              <a:t>10.1111/j.1365-2389.1996.tb01386.x</a:t>
            </a:r>
            <a:r>
              <a:rPr b="0" i="0" lang="en-US" sz="1200" u="none" cap="none" strike="noStrik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700"/>
              <a:buFont typeface="Arial"/>
              <a:buChar char="●"/>
            </a:pPr>
            <a:r>
              <a:rPr b="1" i="0" lang="en-US" sz="1200" u="sng" cap="none" strike="noStrike">
                <a:solidFill>
                  <a:schemeClr val="hlink"/>
                </a:solidFill>
                <a:latin typeface="Times New Roman"/>
                <a:ea typeface="Times New Roman"/>
                <a:cs typeface="Times New Roman"/>
                <a:sym typeface="Times New Roman"/>
                <a:hlinkClick r:id="rId11"/>
              </a:rPr>
              <a:t>^</a:t>
            </a:r>
            <a:r>
              <a:rPr b="0" i="0" lang="en-US" sz="1200" u="none" cap="none" strike="noStrike">
                <a:solidFill>
                  <a:schemeClr val="dk1"/>
                </a:solidFill>
                <a:latin typeface="Times New Roman"/>
                <a:ea typeface="Times New Roman"/>
                <a:cs typeface="Times New Roman"/>
                <a:sym typeface="Times New Roman"/>
              </a:rPr>
              <a:t> Klaus Lorenza, Rattan Lala, Caroline M. Prestonb, Klaas G.J. Nieropc (15 November 2007). "Strengthening the soil organic carbon pool by increasing contributions from recalcitrant aliphatic bio(macro)molecules". </a:t>
            </a:r>
            <a:r>
              <a:rPr b="0" i="1" lang="en-US" sz="1200" u="none" cap="none" strike="noStrike">
                <a:solidFill>
                  <a:schemeClr val="dk1"/>
                </a:solidFill>
                <a:latin typeface="Times New Roman"/>
                <a:ea typeface="Times New Roman"/>
                <a:cs typeface="Times New Roman"/>
                <a:sym typeface="Times New Roman"/>
              </a:rPr>
              <a:t>Geoderma</a:t>
            </a:r>
            <a:r>
              <a:rPr b="0" i="0" lang="en-US" sz="1200" u="none" cap="none" strike="noStrike">
                <a:solidFill>
                  <a:schemeClr val="dk1"/>
                </a:solidFill>
                <a:latin typeface="Times New Roman"/>
                <a:ea typeface="Times New Roman"/>
                <a:cs typeface="Times New Roman"/>
                <a:sym typeface="Times New Roman"/>
              </a:rPr>
              <a:t> </a:t>
            </a:r>
            <a:r>
              <a:rPr b="1" i="0" lang="en-US" sz="1200" u="none" cap="none" strike="noStrike">
                <a:solidFill>
                  <a:schemeClr val="dk1"/>
                </a:solidFill>
                <a:latin typeface="Times New Roman"/>
                <a:ea typeface="Times New Roman"/>
                <a:cs typeface="Times New Roman"/>
                <a:sym typeface="Times New Roman"/>
              </a:rPr>
              <a:t>142</a:t>
            </a:r>
            <a:r>
              <a:rPr b="0" i="0" lang="en-US" sz="1200" u="none" cap="none" strike="noStrike">
                <a:solidFill>
                  <a:schemeClr val="dk1"/>
                </a:solidFill>
                <a:latin typeface="Times New Roman"/>
                <a:ea typeface="Times New Roman"/>
                <a:cs typeface="Times New Roman"/>
                <a:sym typeface="Times New Roman"/>
              </a:rPr>
              <a:t> (1-2): 1–10. </a:t>
            </a:r>
            <a:r>
              <a:rPr b="0" i="0" lang="en-US" sz="1200" u="sng" cap="none" strike="noStrike">
                <a:solidFill>
                  <a:schemeClr val="hlink"/>
                </a:solidFill>
                <a:latin typeface="Times New Roman"/>
                <a:ea typeface="Times New Roman"/>
                <a:cs typeface="Times New Roman"/>
                <a:sym typeface="Times New Roman"/>
                <a:hlinkClick r:id="rId12"/>
              </a:rPr>
              <a:t>doi</a:t>
            </a:r>
            <a:r>
              <a:rPr b="0" i="0" lang="en-US" sz="1200" u="none" cap="none" strike="noStrike">
                <a:solidFill>
                  <a:schemeClr val="dk1"/>
                </a:solidFill>
                <a:latin typeface="Times New Roman"/>
                <a:ea typeface="Times New Roman"/>
                <a:cs typeface="Times New Roman"/>
                <a:sym typeface="Times New Roman"/>
              </a:rPr>
              <a:t>:</a:t>
            </a:r>
            <a:r>
              <a:rPr b="0" i="0" lang="en-US" sz="1200" u="sng" cap="none" strike="noStrike">
                <a:solidFill>
                  <a:schemeClr val="hlink"/>
                </a:solidFill>
                <a:latin typeface="Times New Roman"/>
                <a:ea typeface="Times New Roman"/>
                <a:cs typeface="Times New Roman"/>
                <a:sym typeface="Times New Roman"/>
                <a:hlinkClick r:id="rId13"/>
              </a:rPr>
              <a:t>10.1016/j.geoderma.2007.07.013</a:t>
            </a:r>
            <a:r>
              <a:rPr b="0" i="0" lang="en-US" sz="1200" u="none" cap="none" strike="noStrik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Loss of Soil Carbon</a:t>
            </a:r>
            <a:endParaRPr/>
          </a:p>
        </p:txBody>
      </p:sp>
      <p:sp>
        <p:nvSpPr>
          <p:cNvPr id="452" name="Google Shape;452;p66"/>
          <p:cNvSpPr txBox="1"/>
          <p:nvPr>
            <p:ph idx="1" type="body"/>
          </p:nvPr>
        </p:nvSpPr>
        <p:spPr>
          <a:xfrm>
            <a:off x="304800" y="12192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Agricultural practices such as tilling, exposing soil to the sun and burning lead to high soil temperatures, disruption of plant root systems, destruction of soil microflora and fauna…leading to oxidation of humus—C-emissions.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Deforestation and burning leads to huge emissions of carbon.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Water logging/submergence of forests and soils (esp. peat bogs) releases huge amounts of carbon in the form of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and CH</a:t>
            </a:r>
            <a:r>
              <a:rPr b="0" baseline="-25000" i="0" lang="en-US" sz="2600" u="none" cap="none" strike="noStrike">
                <a:solidFill>
                  <a:schemeClr val="dk1"/>
                </a:solidFill>
                <a:latin typeface="Times New Roman"/>
                <a:ea typeface="Times New Roman"/>
                <a:cs typeface="Times New Roman"/>
                <a:sym typeface="Times New Roman"/>
              </a:rPr>
              <a:t>4</a:t>
            </a:r>
            <a:r>
              <a:rPr b="0" i="0" lang="en-US" sz="26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C-sink capacity of the world's agricultural and degraded soils is 50 to 66% of the total historic carbon loss of 42 to 78 gigatons C</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609600" y="76200"/>
            <a:ext cx="8229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Loss of Crop and Wild Biodiversity</a:t>
            </a:r>
            <a:endParaRPr/>
          </a:p>
        </p:txBody>
      </p:sp>
      <p:sp>
        <p:nvSpPr>
          <p:cNvPr id="458" name="Google Shape;458;p67"/>
          <p:cNvSpPr txBox="1"/>
          <p:nvPr>
            <p:ph idx="1" type="body"/>
          </p:nvPr>
        </p:nvSpPr>
        <p:spPr>
          <a:xfrm>
            <a:off x="152400" y="1219200"/>
            <a:ext cx="87630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Monopolization of agriculture by seed and agrochemical MNCs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Extensive crop monocultures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Loss of highly adapted and diverse indigenous crops and landraces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resilience to changing climate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More susceptible to MNCs power politics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independence for farmer.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Debt trap</a:t>
            </a:r>
            <a:endParaRPr/>
          </a:p>
          <a:p>
            <a:pPr indent="-3429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8"/>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pic>
        <p:nvPicPr>
          <p:cNvPr id="466" name="Google Shape;466;p68"/>
          <p:cNvPicPr preferRelativeResize="0"/>
          <p:nvPr/>
        </p:nvPicPr>
        <p:blipFill>
          <a:blip r:embed="rId3">
            <a:alphaModFix/>
          </a:blip>
          <a:stretch>
            <a:fillRect/>
          </a:stretch>
        </p:blipFill>
        <p:spPr>
          <a:xfrm>
            <a:off x="0" y="76200"/>
            <a:ext cx="9070701" cy="6324600"/>
          </a:xfrm>
          <a:prstGeom prst="rect">
            <a:avLst/>
          </a:prstGeom>
          <a:noFill/>
          <a:ln>
            <a:noFill/>
          </a:ln>
        </p:spPr>
      </p:pic>
      <p:sp>
        <p:nvSpPr>
          <p:cNvPr id="467" name="Google Shape;467;p68"/>
          <p:cNvSpPr txBox="1"/>
          <p:nvPr/>
        </p:nvSpPr>
        <p:spPr>
          <a:xfrm>
            <a:off x="0" y="6437000"/>
            <a:ext cx="8960700" cy="44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http://g.fastcompany.net/multisite_files/codesign/imagecache/inline-large/post-inline/food-variety-tree-754.jpg</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lang="en-US"/>
              <a:t>Risks of Genetically Modified Organisms (GMOs)</a:t>
            </a:r>
            <a:endParaRPr b="1" i="0" sz="4000" u="none" cap="none" strike="noStrike">
              <a:solidFill>
                <a:schemeClr val="dk1"/>
              </a:solidFill>
              <a:latin typeface="Times New Roman"/>
              <a:ea typeface="Times New Roman"/>
              <a:cs typeface="Times New Roman"/>
              <a:sym typeface="Times New Roman"/>
            </a:endParaRPr>
          </a:p>
        </p:txBody>
      </p:sp>
      <p:sp>
        <p:nvSpPr>
          <p:cNvPr id="473" name="Google Shape;473;p69"/>
          <p:cNvSpPr txBox="1"/>
          <p:nvPr>
            <p:ph idx="1" type="body"/>
          </p:nvPr>
        </p:nvSpPr>
        <p:spPr>
          <a:xfrm>
            <a:off x="214282" y="1285860"/>
            <a:ext cx="8501122" cy="52864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“Genetic engineering is not merely causing genetic pollution of biodiversity and creating bio-imperialism, monopolies over life itself. It is also causing knowledge pollution—by undermining independent science, and promoting pseudo science. It is leading to monopolies over knowledge and information.” </a:t>
            </a:r>
            <a:endParaRPr/>
          </a:p>
          <a:p>
            <a:pPr indent="-285750" lvl="1" marL="742950" marR="0" rtl="0" algn="l">
              <a:lnSpc>
                <a:spcPct val="100000"/>
              </a:lnSpc>
              <a:spcBef>
                <a:spcPts val="560"/>
              </a:spcBef>
              <a:spcAft>
                <a:spcPts val="0"/>
              </a:spcAft>
              <a:buClr>
                <a:schemeClr val="dk1"/>
              </a:buClr>
              <a:buFont typeface="Arial"/>
              <a:buNone/>
            </a:pPr>
            <a:r>
              <a:rPr b="0" i="0" lang="en-US" sz="2800" u="none" cap="none" strike="noStrike">
                <a:solidFill>
                  <a:schemeClr val="dk1"/>
                </a:solidFill>
                <a:latin typeface="Times New Roman"/>
                <a:ea typeface="Times New Roman"/>
                <a:cs typeface="Times New Roman"/>
                <a:sym typeface="Times New Roman"/>
              </a:rPr>
              <a:t>						–</a:t>
            </a:r>
            <a:r>
              <a:rPr b="0" i="0" lang="en-US" sz="2800" u="sng" cap="none" strike="noStrike">
                <a:solidFill>
                  <a:schemeClr val="hlink"/>
                </a:solidFill>
                <a:latin typeface="Times New Roman"/>
                <a:ea typeface="Times New Roman"/>
                <a:cs typeface="Times New Roman"/>
                <a:sym typeface="Times New Roman"/>
                <a:hlinkClick r:id="rId3"/>
              </a:rPr>
              <a:t>Dr Vandana Shiva | Author, Activist, Pioneer, Scientific Advisor, Mother</a:t>
            </a:r>
            <a:endParaRPr b="0" i="0" sz="2800" u="none" cap="none" strike="noStrike">
              <a:solidFill>
                <a:srgbClr val="0A0AFE"/>
              </a:solidFill>
              <a:latin typeface="Times New Roman"/>
              <a:ea typeface="Times New Roman"/>
              <a:cs typeface="Times New Roman"/>
              <a:sym typeface="Times New Roman"/>
            </a:endParaRPr>
          </a:p>
          <a:p>
            <a:pPr indent="-228600" lvl="0" marL="342900" marR="0" rtl="0" algn="r">
              <a:lnSpc>
                <a:spcPct val="100000"/>
              </a:lnSpc>
              <a:spcBef>
                <a:spcPts val="640"/>
              </a:spcBef>
              <a:spcAft>
                <a:spcPts val="0"/>
              </a:spcAft>
              <a:buClr>
                <a:schemeClr val="dk1"/>
              </a:buClr>
              <a:buFont typeface="Arial"/>
              <a:buNone/>
            </a:pPr>
            <a:r>
              <a:rPr b="0" i="0" lang="en-US" sz="2000" u="sng" cap="none" strike="noStrike">
                <a:solidFill>
                  <a:schemeClr val="hlink"/>
                </a:solidFill>
                <a:latin typeface="Times New Roman"/>
                <a:ea typeface="Times New Roman"/>
                <a:cs typeface="Times New Roman"/>
                <a:sym typeface="Times New Roman"/>
                <a:hlinkClick r:id="rId4"/>
              </a:rPr>
              <a:t>Navdanya</a:t>
            </a:r>
            <a:r>
              <a:rPr b="0" i="0" lang="en-US" sz="2000" u="none" cap="none" strike="noStrike">
                <a:solidFill>
                  <a:schemeClr val="dk1"/>
                </a:solidFill>
                <a:latin typeface="Times New Roman"/>
                <a:ea typeface="Times New Roman"/>
                <a:cs typeface="Times New Roman"/>
                <a:sym typeface="Times New Roman"/>
              </a:rPr>
              <a:t> </a:t>
            </a:r>
            <a:r>
              <a:rPr b="0" i="0" lang="en-US" sz="2000" u="sng" cap="none" strike="noStrike">
                <a:solidFill>
                  <a:schemeClr val="hlink"/>
                </a:solidFill>
                <a:latin typeface="Times New Roman"/>
                <a:ea typeface="Times New Roman"/>
                <a:cs typeface="Times New Roman"/>
                <a:sym typeface="Times New Roman"/>
                <a:hlinkClick r:id="rId5"/>
              </a:rPr>
              <a:t>www.navdanya.org/</a:t>
            </a:r>
            <a:endParaRPr b="0" i="0" sz="20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Arial"/>
              <a:buNone/>
            </a:pPr>
            <a:r>
              <a:rPr b="0" i="0" lang="en-US" sz="2400" u="none" cap="none" strike="noStrike">
                <a:solidFill>
                  <a:schemeClr val="dk1"/>
                </a:solidFill>
                <a:latin typeface="Times New Roman"/>
                <a:ea typeface="Times New Roman"/>
                <a:cs typeface="Times New Roman"/>
                <a:sym typeface="Times New Roman"/>
              </a:rPr>
              <a:t>Watch Video: </a:t>
            </a:r>
            <a:r>
              <a:rPr b="1" i="0" lang="en-US" sz="2400" u="sng" cap="none" strike="noStrike">
                <a:solidFill>
                  <a:schemeClr val="hlink"/>
                </a:solidFill>
                <a:latin typeface="Times New Roman"/>
                <a:ea typeface="Times New Roman"/>
                <a:cs typeface="Times New Roman"/>
                <a:sym typeface="Times New Roman"/>
                <a:hlinkClick r:id="rId6"/>
              </a:rPr>
              <a:t>Seed Freedom</a:t>
            </a:r>
            <a:r>
              <a:rPr b="1" i="0" lang="en-US" sz="2400" u="none" cap="none" strike="noStrike">
                <a:solidFill>
                  <a:schemeClr val="dk1"/>
                </a:solidFill>
                <a:latin typeface="Times New Roman"/>
                <a:ea typeface="Times New Roman"/>
                <a:cs typeface="Times New Roman"/>
                <a:sym typeface="Times New Roman"/>
              </a:rPr>
              <a:t> (2.29)</a:t>
            </a:r>
            <a:endParaRPr b="0" i="0" sz="24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56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Risks of GMOs</a:t>
            </a:r>
            <a:endParaRPr/>
          </a:p>
        </p:txBody>
      </p:sp>
      <p:sp>
        <p:nvSpPr>
          <p:cNvPr id="480" name="Google Shape;480;p70"/>
          <p:cNvSpPr txBox="1"/>
          <p:nvPr/>
        </p:nvSpPr>
        <p:spPr>
          <a:xfrm>
            <a:off x="0" y="6180150"/>
            <a:ext cx="89799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Documentary: </a:t>
            </a:r>
            <a:r>
              <a:rPr lang="en-US" sz="2400"/>
              <a:t>Poison on a Platter by Mahesh Bhat (30 min)</a:t>
            </a:r>
            <a:endParaRPr sz="2400"/>
          </a:p>
        </p:txBody>
      </p:sp>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1" name="Google Shape;481;p70" title="Poison on the platter - Part 2">
            <a:hlinkClick r:id="rId3"/>
          </p:cNvPr>
          <p:cNvPicPr preferRelativeResize="0"/>
          <p:nvPr/>
        </p:nvPicPr>
        <p:blipFill>
          <a:blip r:embed="rId4">
            <a:alphaModFix/>
          </a:blip>
          <a:stretch>
            <a:fillRect/>
          </a:stretch>
        </p:blipFill>
        <p:spPr>
          <a:xfrm>
            <a:off x="5007800" y="1219205"/>
            <a:ext cx="2869876" cy="2152395"/>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2" name="Google Shape;482;p70" title="Poison on the platter - Part 1">
            <a:hlinkClick r:id="rId5"/>
          </p:cNvPr>
          <p:cNvPicPr preferRelativeResize="0"/>
          <p:nvPr/>
        </p:nvPicPr>
        <p:blipFill>
          <a:blip r:embed="rId6">
            <a:alphaModFix/>
          </a:blip>
          <a:stretch>
            <a:fillRect/>
          </a:stretch>
        </p:blipFill>
        <p:spPr>
          <a:xfrm>
            <a:off x="936050" y="1219200"/>
            <a:ext cx="2869882" cy="2152400"/>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3" name="Google Shape;483;p70" title="Poison on the platter - Part 3">
            <a:hlinkClick r:id="rId7"/>
          </p:cNvPr>
          <p:cNvPicPr preferRelativeResize="0"/>
          <p:nvPr/>
        </p:nvPicPr>
        <p:blipFill>
          <a:blip r:embed="rId8">
            <a:alphaModFix/>
          </a:blip>
          <a:stretch>
            <a:fillRect/>
          </a:stretch>
        </p:blipFill>
        <p:spPr>
          <a:xfrm>
            <a:off x="936050" y="3817675"/>
            <a:ext cx="2961616" cy="2221200"/>
          </a:xfrm>
          <a:prstGeom prst="rect">
            <a:avLst/>
          </a:prstGeom>
          <a:noFill/>
          <a:ln>
            <a:noFill/>
          </a:ln>
        </p:spPr>
      </p:pic>
      <p:pic>
        <p:nvPicPr>
          <p:cNvPr descr="A film  narrated by Mahesh Bhatt . It looks at the GM issue through the lens of activists, scientists and ordinary citizens. It brings alive the various shades of the GM issue such as the scientific evidences against GM food from lab rat studies, the GM disasters such as L-Tryptothan, the story of Bt Cotton and farmer suicides in India and protests across the world against GM food." id="484" name="Google Shape;484;p70" title="Poison on the platter - Part 4">
            <a:hlinkClick r:id="rId9"/>
          </p:cNvPr>
          <p:cNvPicPr preferRelativeResize="0"/>
          <p:nvPr/>
        </p:nvPicPr>
        <p:blipFill>
          <a:blip r:embed="rId10">
            <a:alphaModFix/>
          </a:blip>
          <a:stretch>
            <a:fillRect/>
          </a:stretch>
        </p:blipFill>
        <p:spPr>
          <a:xfrm>
            <a:off x="5007800" y="3817681"/>
            <a:ext cx="2869874" cy="2152395"/>
          </a:xfrm>
          <a:prstGeom prst="rect">
            <a:avLst/>
          </a:prstGeom>
          <a:noFill/>
          <a:ln>
            <a:noFill/>
          </a:ln>
        </p:spPr>
      </p:pic>
      <p:sp>
        <p:nvSpPr>
          <p:cNvPr id="485" name="Google Shape;485;p70"/>
          <p:cNvSpPr txBox="1"/>
          <p:nvPr/>
        </p:nvSpPr>
        <p:spPr>
          <a:xfrm>
            <a:off x="1836525" y="33520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1</a:t>
            </a:r>
            <a:endParaRPr b="1" sz="2000"/>
          </a:p>
        </p:txBody>
      </p:sp>
      <p:sp>
        <p:nvSpPr>
          <p:cNvPr id="486" name="Google Shape;486;p70"/>
          <p:cNvSpPr txBox="1"/>
          <p:nvPr/>
        </p:nvSpPr>
        <p:spPr>
          <a:xfrm>
            <a:off x="5908275" y="33520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2</a:t>
            </a:r>
            <a:endParaRPr b="1" sz="2000"/>
          </a:p>
        </p:txBody>
      </p:sp>
      <p:sp>
        <p:nvSpPr>
          <p:cNvPr id="487" name="Google Shape;487;p70"/>
          <p:cNvSpPr txBox="1"/>
          <p:nvPr/>
        </p:nvSpPr>
        <p:spPr>
          <a:xfrm>
            <a:off x="1836525" y="59349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3</a:t>
            </a:r>
            <a:endParaRPr b="1" sz="2000"/>
          </a:p>
        </p:txBody>
      </p:sp>
      <p:sp>
        <p:nvSpPr>
          <p:cNvPr id="488" name="Google Shape;488;p70"/>
          <p:cNvSpPr txBox="1"/>
          <p:nvPr/>
        </p:nvSpPr>
        <p:spPr>
          <a:xfrm>
            <a:off x="5908275" y="5934950"/>
            <a:ext cx="1399200" cy="4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Part 4</a:t>
            </a:r>
            <a:endParaRPr b="1"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External Costs of Industrial Agriculture</a:t>
            </a:r>
            <a:endParaRPr/>
          </a:p>
        </p:txBody>
      </p:sp>
      <p:sp>
        <p:nvSpPr>
          <p:cNvPr id="494" name="Google Shape;494;p71"/>
          <p:cNvSpPr txBox="1"/>
          <p:nvPr>
            <p:ph idx="1" type="body"/>
          </p:nvPr>
        </p:nvSpPr>
        <p:spPr>
          <a:xfrm>
            <a:off x="304800" y="1143000"/>
            <a:ext cx="8686800"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Industrial agriculture and the green revolution has masked significant externalities, affecting natural resources and human health as well as agriculture itself.</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Environmental and health problems associated with agriculture have been increasingly well documented</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External costs of agriculture in the UK alone have been estimated as 1.1–3.9 bi. pounds/yr.</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As the external costs of farming are not internalized in the price of food, tax payers (or more likely the future generations) will have to pay the bill that is getting bigger every day.</a:t>
            </a:r>
            <a:endParaRPr/>
          </a:p>
        </p:txBody>
      </p:sp>
      <p:sp>
        <p:nvSpPr>
          <p:cNvPr id="495" name="Google Shape;495;p71"/>
          <p:cNvSpPr/>
          <p:nvPr/>
        </p:nvSpPr>
        <p:spPr>
          <a:xfrm>
            <a:off x="76200" y="6320135"/>
            <a:ext cx="85343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Subba Rao, I. V., Soil and environmental pollution – A threat to sustainable agriculture. </a:t>
            </a:r>
            <a:r>
              <a:rPr b="0" i="1" lang="en-US" sz="1200" u="none" cap="none" strike="noStrike">
                <a:solidFill>
                  <a:schemeClr val="dk1"/>
                </a:solidFill>
                <a:latin typeface="Times New Roman"/>
                <a:ea typeface="Times New Roman"/>
                <a:cs typeface="Times New Roman"/>
                <a:sym typeface="Times New Roman"/>
              </a:rPr>
              <a:t>J. Indian Soc. Soil Sci., 1999, </a:t>
            </a:r>
            <a:r>
              <a:rPr b="1" i="1" lang="en-US" sz="1200" u="none" cap="none" strike="noStrike">
                <a:solidFill>
                  <a:schemeClr val="dk1"/>
                </a:solidFill>
                <a:latin typeface="Times New Roman"/>
                <a:ea typeface="Times New Roman"/>
                <a:cs typeface="Times New Roman"/>
                <a:sym typeface="Times New Roman"/>
              </a:rPr>
              <a:t>47, 611–633.</a:t>
            </a:r>
            <a:endParaRPr/>
          </a:p>
          <a:p>
            <a:pPr indent="0" lvl="0" marL="0" marR="0" rtl="0" algn="l">
              <a:lnSpc>
                <a:spcPct val="100000"/>
              </a:lnSpc>
              <a:spcBef>
                <a:spcPts val="0"/>
              </a:spcBef>
              <a:spcAft>
                <a:spcPts val="0"/>
              </a:spcAft>
              <a:buClr>
                <a:schemeClr val="dk1"/>
              </a:buClr>
              <a:buFont typeface="Times New Roman"/>
              <a:buNone/>
            </a:pPr>
            <a:r>
              <a:rPr b="1" i="1" lang="en-US" sz="1200" u="none" cap="none" strike="noStrike">
                <a:solidFill>
                  <a:schemeClr val="dk1"/>
                </a:solidFill>
                <a:latin typeface="Times New Roman"/>
                <a:ea typeface="Times New Roman"/>
                <a:cs typeface="Times New Roman"/>
                <a:sym typeface="Times New Roman"/>
              </a:rPr>
              <a:t>P</a:t>
            </a:r>
            <a:r>
              <a:rPr b="0" i="0" lang="en-US" sz="1200" u="none" cap="none" strike="noStrike">
                <a:solidFill>
                  <a:schemeClr val="dk1"/>
                </a:solidFill>
                <a:latin typeface="Times New Roman"/>
                <a:ea typeface="Times New Roman"/>
                <a:cs typeface="Times New Roman"/>
                <a:sym typeface="Times New Roman"/>
              </a:rPr>
              <a:t>retty, J., The real costs of modern farming. </a:t>
            </a:r>
            <a:r>
              <a:rPr b="0" i="1" lang="en-US" sz="1200" u="none" cap="none" strike="noStrike">
                <a:solidFill>
                  <a:schemeClr val="dk1"/>
                </a:solidFill>
                <a:latin typeface="Times New Roman"/>
                <a:ea typeface="Times New Roman"/>
                <a:cs typeface="Times New Roman"/>
                <a:sym typeface="Times New Roman"/>
              </a:rPr>
              <a:t>Agric. Syst., 2000, </a:t>
            </a:r>
            <a:r>
              <a:rPr b="1" i="1" lang="en-US" sz="1200" u="none" cap="none" strike="noStrike">
                <a:solidFill>
                  <a:schemeClr val="dk1"/>
                </a:solidFill>
                <a:latin typeface="Times New Roman"/>
                <a:ea typeface="Times New Roman"/>
                <a:cs typeface="Times New Roman"/>
                <a:sym typeface="Times New Roman"/>
              </a:rPr>
              <a:t>65, </a:t>
            </a:r>
            <a:r>
              <a:rPr b="0" i="0" lang="en-US" sz="1200" u="none" cap="none" strike="noStrike">
                <a:solidFill>
                  <a:schemeClr val="dk1"/>
                </a:solidFill>
                <a:latin typeface="Times New Roman"/>
                <a:ea typeface="Times New Roman"/>
                <a:cs typeface="Times New Roman"/>
                <a:sym typeface="Times New Roman"/>
              </a:rPr>
              <a:t>113–136</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2"/>
          <p:cNvSpPr txBox="1"/>
          <p:nvPr>
            <p:ph type="title"/>
          </p:nvPr>
        </p:nvSpPr>
        <p:spPr>
          <a:xfrm>
            <a:off x="1524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Summing Up Corporate Agriculture </a:t>
            </a:r>
            <a:endParaRPr/>
          </a:p>
        </p:txBody>
      </p:sp>
      <p:sp>
        <p:nvSpPr>
          <p:cNvPr id="501" name="Google Shape;501;p72"/>
          <p:cNvSpPr txBox="1"/>
          <p:nvPr>
            <p:ph idx="1" type="body"/>
          </p:nvPr>
        </p:nvSpPr>
        <p:spPr>
          <a:xfrm>
            <a:off x="228600" y="1219200"/>
            <a:ext cx="86868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Agriculture related firms form a nexus: Seed firms; agrochemical concerns; agroforestry; veterinary services and medicine; food industry; biotechnology; pharmaceuticals; nanotech, bioinformatics.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Capitalized market valued between $2.5–4 trillion.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Approximately 12 firms control 75% of this market.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These corporations are not committed to humanitarian ends—i.e., feeding and curing people, or tackling hunger or disease.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Instead, they are committed to feeding themselves and their shareholders increasing profits, making well people better, and fomenting simultaneously social sickness and corporate wealth.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 name of the game is, privatize benefits and socialize costs.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02" name="Google Shape;502;p72"/>
          <p:cNvSpPr/>
          <p:nvPr/>
        </p:nvSpPr>
        <p:spPr>
          <a:xfrm>
            <a:off x="762000" y="6352401"/>
            <a:ext cx="6858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http://www.greens.org/s-r/33/33-03.html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3"/>
          <p:cNvSpPr txBox="1"/>
          <p:nvPr>
            <p:ph type="title"/>
          </p:nvPr>
        </p:nvSpPr>
        <p:spPr>
          <a:xfrm>
            <a:off x="3048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08" name="Google Shape;508;p73"/>
          <p:cNvSpPr txBox="1"/>
          <p:nvPr>
            <p:ph idx="1" type="body"/>
          </p:nvPr>
        </p:nvSpPr>
        <p:spPr>
          <a:xfrm>
            <a:off x="76200" y="1295400"/>
            <a:ext cx="8991600"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70% of all Indians are small marginal farmers with land holdings of a few acres or less.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Giant seed and agrochemical MNCs market expensive seeds to them promising extraordinary yields, quality and profits.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However, the crops are addicted to high water use and agrochemical inputs such as fertilizers and pesticides …often marketed by the same MNCs.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Majority of introduced commercial crops (esp. hybrids and GMOs) are not adapted to local conditions.</a:t>
            </a:r>
            <a:endParaRPr/>
          </a:p>
          <a:p>
            <a:pPr indent="-342900" lvl="0" marL="342900" marR="0" rtl="0" algn="l">
              <a:lnSpc>
                <a:spcPct val="100000"/>
              </a:lnSpc>
              <a:spcBef>
                <a:spcPts val="560"/>
              </a:spcBef>
              <a:spcAft>
                <a:spcPts val="0"/>
              </a:spcAft>
              <a:buClr>
                <a:schemeClr val="dk1"/>
              </a:buClr>
              <a:buFont typeface="Arial"/>
              <a:buNone/>
            </a:pPr>
            <a:r>
              <a:rPr b="0" i="0" lang="en-US" sz="2800" u="none" cap="none" strike="noStrike">
                <a:solidFill>
                  <a:schemeClr val="dk1"/>
                </a:solidFill>
                <a:latin typeface="Times New Roman"/>
                <a:ea typeface="Times New Roman"/>
                <a:cs typeface="Times New Roman"/>
                <a:sym typeface="Times New Roman"/>
              </a:rPr>
              <a:t>Watch  Video: </a:t>
            </a:r>
            <a:r>
              <a:rPr b="0" i="0" lang="en-US" sz="2800" u="sng" cap="none" strike="noStrike">
                <a:solidFill>
                  <a:schemeClr val="hlink"/>
                </a:solidFill>
                <a:latin typeface="Times New Roman"/>
                <a:ea typeface="Times New Roman"/>
                <a:cs typeface="Times New Roman"/>
                <a:sym typeface="Times New Roman"/>
                <a:hlinkClick r:id="rId3"/>
              </a:rPr>
              <a:t>Nero's Guests</a:t>
            </a:r>
            <a:r>
              <a:rPr b="0" i="0" lang="en-US" sz="2800" u="none" cap="none" strike="noStrike">
                <a:solidFill>
                  <a:schemeClr val="dk1"/>
                </a:solidFill>
                <a:latin typeface="Times New Roman"/>
                <a:ea typeface="Times New Roman"/>
                <a:cs typeface="Times New Roman"/>
                <a:sym typeface="Times New Roman"/>
              </a:rPr>
              <a:t> (56min)</a:t>
            </a:r>
            <a:endParaRPr b="0" i="0" sz="3000" u="none" cap="none" strike="noStrike">
              <a:solidFill>
                <a:srgbClr val="000000"/>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idx="1" type="body"/>
          </p:nvPr>
        </p:nvSpPr>
        <p:spPr>
          <a:xfrm>
            <a:off x="685800" y="1752600"/>
            <a:ext cx="7772400" cy="41910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t/>
            </a:r>
            <a:endParaRPr/>
          </a:p>
        </p:txBody>
      </p:sp>
      <p:sp>
        <p:nvSpPr>
          <p:cNvPr id="130" name="Google Shape;130;p20"/>
          <p:cNvSpPr txBox="1"/>
          <p:nvPr/>
        </p:nvSpPr>
        <p:spPr>
          <a:xfrm>
            <a:off x="384825" y="6557625"/>
            <a:ext cx="7682700" cy="29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http://www.fao.org/3/a-i4674e.pdf</a:t>
            </a:r>
            <a:endParaRPr sz="1000"/>
          </a:p>
        </p:txBody>
      </p:sp>
      <p:pic>
        <p:nvPicPr>
          <p:cNvPr id="131" name="Google Shape;131;p20"/>
          <p:cNvPicPr preferRelativeResize="0"/>
          <p:nvPr/>
        </p:nvPicPr>
        <p:blipFill>
          <a:blip r:embed="rId3">
            <a:alphaModFix/>
          </a:blip>
          <a:stretch>
            <a:fillRect/>
          </a:stretch>
        </p:blipFill>
        <p:spPr>
          <a:xfrm>
            <a:off x="0" y="76199"/>
            <a:ext cx="9144000" cy="6374325"/>
          </a:xfrm>
          <a:prstGeom prst="rect">
            <a:avLst/>
          </a:prstGeom>
          <a:noFill/>
          <a:ln>
            <a:noFill/>
          </a:ln>
        </p:spPr>
      </p:pic>
      <p:sp>
        <p:nvSpPr>
          <p:cNvPr id="132" name="Google Shape;132;p20"/>
          <p:cNvSpPr txBox="1"/>
          <p:nvPr>
            <p:ph idx="1" type="body"/>
          </p:nvPr>
        </p:nvSpPr>
        <p:spPr>
          <a:xfrm>
            <a:off x="3051825" y="4086400"/>
            <a:ext cx="4590900" cy="145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a:t>~795 mi. people starving.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4"/>
          <p:cNvSpPr txBox="1"/>
          <p:nvPr>
            <p:ph type="title"/>
          </p:nvPr>
        </p:nvSpPr>
        <p:spPr>
          <a:xfrm>
            <a:off x="381000" y="76200"/>
            <a:ext cx="83057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14" name="Google Shape;514;p74"/>
          <p:cNvSpPr txBox="1"/>
          <p:nvPr>
            <p:ph idx="1" type="body"/>
          </p:nvPr>
        </p:nvSpPr>
        <p:spPr>
          <a:xfrm>
            <a:off x="228600" y="1371600"/>
            <a:ext cx="8610599" cy="5105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These crops are more vulnerable to climatic changes, disease and pest attack.</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Farmers are urged to turn traditional diverse farms into cash crop monocultures.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MNCs also aggressively market farm machinery in the name of higher productivity and profits.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Forces farmers to borrow; oft. at unreasonably high interest rates (30-60% p.a.) from private moneylenders.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Produce is sold by farmers in a market controlled by traders and MNCs, and which is subject to price-fixing and the vagaries of government policies.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5"/>
          <p:cNvSpPr txBox="1"/>
          <p:nvPr>
            <p:ph type="title"/>
          </p:nvPr>
        </p:nvSpPr>
        <p:spPr>
          <a:xfrm>
            <a:off x="3048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20" name="Google Shape;520;p75"/>
          <p:cNvSpPr txBox="1"/>
          <p:nvPr>
            <p:ph idx="1" type="body"/>
          </p:nvPr>
        </p:nvSpPr>
        <p:spPr>
          <a:xfrm>
            <a:off x="228600" y="1219200"/>
            <a:ext cx="8839199" cy="5029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Farmers cannot indulge in "unauthorized seed-saving”. Patent violation…lawsuits.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F1 hybrids, Terminator Technology (sterile seeds).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Must purchase seed for the next season from the seed corporation…at ever-increasing prices.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Newer seeds need higher and higher inputs of  newer and deadlier pesticides and fertilizers…purchased from the same MNCs.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Repeated borrowing becomes necessary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Crop failures or inability to sell crops at a suitable price causes the debt to spiral out of control…farmer suicides.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6"/>
          <p:cNvSpPr txBox="1"/>
          <p:nvPr>
            <p:ph type="title"/>
          </p:nvPr>
        </p:nvSpPr>
        <p:spPr>
          <a:xfrm>
            <a:off x="3048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Death Trap of Industrial Agriculture </a:t>
            </a:r>
            <a:endParaRPr/>
          </a:p>
        </p:txBody>
      </p:sp>
      <p:sp>
        <p:nvSpPr>
          <p:cNvPr id="526" name="Google Shape;526;p76"/>
          <p:cNvSpPr txBox="1"/>
          <p:nvPr>
            <p:ph idx="1" type="body"/>
          </p:nvPr>
        </p:nvSpPr>
        <p:spPr>
          <a:xfrm>
            <a:off x="304800" y="11430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The excessive fertilizers lay waste the land…depleted soil carbon, deficiency of micronutrients, loss of soil biota, eutrophication and pollution of waterways.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Excessive irrigation: water logging, salinization of soils, groundwater depletion.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Excessive pesticides, herbicides: pollution of air, land and water,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Heavy farm machinery: soil compaction (plough pan) water logging.</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32" name="Google Shape;532;p77"/>
          <p:cNvSpPr txBox="1"/>
          <p:nvPr>
            <p:ph idx="1" type="body"/>
          </p:nvPr>
        </p:nvSpPr>
        <p:spPr>
          <a:xfrm>
            <a:off x="685800" y="5715000"/>
            <a:ext cx="7772400"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100"/>
              <a:buFont typeface="Arial"/>
              <a:buChar char="●"/>
            </a:pPr>
            <a:r>
              <a:rPr b="0" i="0" lang="en-US" sz="1800" u="none" cap="none" strike="noStrike">
                <a:solidFill>
                  <a:schemeClr val="dk1"/>
                </a:solidFill>
                <a:latin typeface="Times New Roman"/>
                <a:ea typeface="Times New Roman"/>
                <a:cs typeface="Times New Roman"/>
                <a:sym typeface="Times New Roman"/>
              </a:rPr>
              <a:t>Avg. potato and onion farming in Northern India</a:t>
            </a:r>
            <a:endParaRPr/>
          </a:p>
          <a:p>
            <a:pPr indent="-342900" lvl="0" marL="342900" marR="0" rtl="0" algn="l">
              <a:lnSpc>
                <a:spcPct val="100000"/>
              </a:lnSpc>
              <a:spcBef>
                <a:spcPts val="360"/>
              </a:spcBef>
              <a:spcAft>
                <a:spcPts val="0"/>
              </a:spcAft>
              <a:buClr>
                <a:schemeClr val="dk1"/>
              </a:buClr>
              <a:buSzPts val="1100"/>
              <a:buFont typeface="Arial"/>
              <a:buChar char="●"/>
            </a:pPr>
            <a:r>
              <a:rPr b="0" i="0" lang="en-US" sz="1800" u="none" cap="none" strike="noStrike">
                <a:solidFill>
                  <a:schemeClr val="dk1"/>
                </a:solidFill>
                <a:latin typeface="Times New Roman"/>
                <a:ea typeface="Times New Roman"/>
                <a:cs typeface="Times New Roman"/>
                <a:sym typeface="Times New Roman"/>
              </a:rPr>
              <a:t>http://www.globalresearch.ca/index.php?context=va&amp;aid=3204</a:t>
            </a:r>
            <a:endParaRPr/>
          </a:p>
        </p:txBody>
      </p:sp>
      <p:graphicFrame>
        <p:nvGraphicFramePr>
          <p:cNvPr id="533" name="Google Shape;533;p77"/>
          <p:cNvGraphicFramePr/>
          <p:nvPr/>
        </p:nvGraphicFramePr>
        <p:xfrm>
          <a:off x="876300" y="1219200"/>
          <a:ext cx="3000000" cy="3000000"/>
        </p:xfrm>
        <a:graphic>
          <a:graphicData uri="http://schemas.openxmlformats.org/drawingml/2006/table">
            <a:tbl>
              <a:tblPr bandRow="1" firstRow="1">
                <a:noFill/>
                <a:tableStyleId>{A2C171F6-4B05-44D7-9D4C-96E13CF2EE7A}</a:tableStyleId>
              </a:tblPr>
              <a:tblGrid>
                <a:gridCol w="801525"/>
                <a:gridCol w="4341975"/>
                <a:gridCol w="2209800"/>
              </a:tblGrid>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 No.</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Item</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%Cost</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Seed</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20</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Chemicals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32</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Diesel (groundwater pumping)</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10</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Labor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38</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TOTAL INPUT COST</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100</a:t>
                      </a:r>
                      <a:endParaRPr/>
                    </a:p>
                  </a:txBody>
                  <a:tcPr marT="45725" marB="45725" marR="91450" marL="91450"/>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39" name="Google Shape;539;p78"/>
          <p:cNvSpPr txBox="1"/>
          <p:nvPr>
            <p:ph idx="1" type="body"/>
          </p:nvPr>
        </p:nvSpPr>
        <p:spPr>
          <a:xfrm>
            <a:off x="304800" y="1219200"/>
            <a:ext cx="8458200"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Assuming 4.4 metric tonnes/acre each of potato and onion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5 yr-avg. ex-farm prices is about Rs. 200/quintal for potato and Rs. 250/quintal for onion.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Does not include post-harvest wastage: 10 to 40% on account of drying, rotting, and losses in transit (various government estimates).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Once in ~3 yrs. prices crash by as much as 30-50%, largely engineered by traders, leaving farmers deeply in debt.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45" name="Google Shape;545;p79"/>
          <p:cNvSpPr txBox="1"/>
          <p:nvPr>
            <p:ph idx="1" type="body"/>
          </p:nvPr>
        </p:nvSpPr>
        <p:spPr>
          <a:xfrm>
            <a:off x="685800" y="1752600"/>
            <a:ext cx="7772400" cy="4190999"/>
          </a:xfrm>
          <a:prstGeom prst="rect">
            <a:avLst/>
          </a:prstGeom>
          <a:noFill/>
          <a:ln>
            <a:noFill/>
          </a:ln>
        </p:spPr>
        <p:txBody>
          <a:bodyPr anchorCtr="0" anchor="t" bIns="45700" lIns="91425" spcFirstLastPara="1" rIns="91425" wrap="square" tIns="45700">
            <a:noAutofit/>
          </a:bodyPr>
          <a:lstStyle/>
          <a:p>
            <a:pPr indent="-228600" lvl="0" marL="342900" marR="0" rtl="0" algn="l">
              <a:lnSpc>
                <a:spcPct val="100000"/>
              </a:lnSpc>
              <a:spcBef>
                <a:spcPts val="0"/>
              </a:spcBef>
              <a:spcAft>
                <a:spcPts val="0"/>
              </a:spcAft>
              <a:buClr>
                <a:schemeClr val="dk1"/>
              </a:buClr>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graphicFrame>
        <p:nvGraphicFramePr>
          <p:cNvPr id="546" name="Google Shape;546;p79"/>
          <p:cNvGraphicFramePr/>
          <p:nvPr/>
        </p:nvGraphicFramePr>
        <p:xfrm>
          <a:off x="76200" y="1219200"/>
          <a:ext cx="3000000" cy="3000000"/>
        </p:xfrm>
        <a:graphic>
          <a:graphicData uri="http://schemas.openxmlformats.org/drawingml/2006/table">
            <a:tbl>
              <a:tblPr bandRow="1" firstRow="1">
                <a:noFill/>
                <a:tableStyleId>{A2C171F6-4B05-44D7-9D4C-96E13CF2EE7A}</a:tableStyleId>
              </a:tblPr>
              <a:tblGrid>
                <a:gridCol w="1204775"/>
                <a:gridCol w="1204775"/>
                <a:gridCol w="1124475"/>
                <a:gridCol w="1124475"/>
                <a:gridCol w="4256900"/>
              </a:tblGrid>
              <a:tr h="818275">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Input Rs./acre</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Output Rs./acre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Interest owed</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Profit Rs./acre</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000" u="none" cap="none" strike="noStrike"/>
                        <a:t>Remarks</a:t>
                      </a:r>
                      <a:endParaRPr/>
                    </a:p>
                  </a:txBody>
                  <a:tcPr marT="45725" marB="45725" marR="91450" marL="91450"/>
                </a:tc>
              </a:tr>
              <a:tr h="462500">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6,500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Self-financed, Hired Labor</a:t>
                      </a:r>
                      <a:endParaRPr/>
                    </a:p>
                  </a:txBody>
                  <a:tcPr marT="45725" marB="45725" marR="91450" marL="91450"/>
                </a:tc>
              </a:tr>
              <a:tr h="462500">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20,900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Self-financed, Family Labor</a:t>
                      </a:r>
                      <a:endParaRPr/>
                    </a:p>
                  </a:txBody>
                  <a:tcPr marT="45725" marB="45725" marR="91450" marL="91450"/>
                </a:tc>
              </a:tr>
              <a:tr h="818275">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-340</a:t>
                      </a:r>
                      <a:endParaRPr/>
                    </a:p>
                  </a:txBody>
                  <a:tcPr marT="45725" marB="45725" marR="91450" marL="91450"/>
                </a:tc>
                <a:tc>
                  <a:txBody>
                    <a:bodyPr/>
                    <a:lstStyle/>
                    <a:p>
                      <a:pPr indent="0" lvl="0" marL="0" marR="0" rtl="0" algn="just">
                        <a:lnSpc>
                          <a:spcPct val="100000"/>
                        </a:lnSpc>
                        <a:spcBef>
                          <a:spcPts val="0"/>
                        </a:spcBef>
                        <a:spcAft>
                          <a:spcPts val="0"/>
                        </a:spcAft>
                        <a:buClr>
                          <a:srgbClr val="000000"/>
                        </a:buClr>
                        <a:buFont typeface="Arial"/>
                        <a:buNone/>
                      </a:pPr>
                      <a:r>
                        <a:rPr b="1" lang="en-US" sz="2000" u="none" cap="none" strike="noStrike"/>
                        <a:t>50% inputs financed @36% p.a., Hired Labor</a:t>
                      </a:r>
                      <a:endParaRPr/>
                    </a:p>
                  </a:txBody>
                  <a:tcPr marT="45725" marB="45725" marR="91450" marL="91450"/>
                </a:tc>
              </a:tr>
              <a:tr h="90722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44,500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14,100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 Family Labor</a:t>
                      </a:r>
                      <a:endParaRPr/>
                    </a:p>
                  </a:txBody>
                  <a:tcPr marT="45725" marB="45725" marR="91450" marL="91450"/>
                </a:tc>
              </a:tr>
              <a:tr h="81827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38,000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31,150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-13,690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a:t>
                      </a:r>
                      <a:endParaRPr/>
                    </a:p>
                    <a:p>
                      <a:pPr indent="0" lvl="0" marL="0" marR="0" rtl="0" algn="just">
                        <a:lnSpc>
                          <a:spcPct val="100000"/>
                        </a:lnSpc>
                        <a:spcBef>
                          <a:spcPts val="0"/>
                        </a:spcBef>
                        <a:spcAft>
                          <a:spcPts val="0"/>
                        </a:spcAft>
                        <a:buClr>
                          <a:srgbClr val="000000"/>
                        </a:buClr>
                        <a:buFont typeface="Arial"/>
                        <a:buNone/>
                      </a:pPr>
                      <a:r>
                        <a:rPr b="1" lang="en-US" sz="2000" u="none" cap="none" strike="noStrike"/>
                        <a:t>30% crash in market price</a:t>
                      </a:r>
                      <a:endParaRPr/>
                    </a:p>
                  </a:txBody>
                  <a:tcPr marT="45725" marB="45725" marR="91450" marL="91450"/>
                </a:tc>
              </a:tr>
              <a:tr h="818275">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23,560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31,150</a:t>
                      </a:r>
                      <a:endParaRPr/>
                    </a:p>
                  </a:txBody>
                  <a:tcPr marT="45725" marB="45725" marR="91450" marL="91450"/>
                </a:tc>
                <a:tc>
                  <a:txBody>
                    <a:bodyPr/>
                    <a:lstStyle/>
                    <a:p>
                      <a:pPr indent="0" lvl="0" marL="0" marR="0" rtl="0" algn="r">
                        <a:lnSpc>
                          <a:spcPct val="100000"/>
                        </a:lnSpc>
                        <a:spcBef>
                          <a:spcPts val="0"/>
                        </a:spcBef>
                        <a:spcAft>
                          <a:spcPts val="0"/>
                        </a:spcAft>
                        <a:buClr>
                          <a:schemeClr val="dk1"/>
                        </a:buClr>
                        <a:buFont typeface="Times New Roman"/>
                        <a:buNone/>
                      </a:pPr>
                      <a:r>
                        <a:rPr b="1" lang="en-US" sz="2400" u="none" cap="none" strike="noStrike"/>
                        <a:t>6,840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Font typeface="Arial"/>
                        <a:buNone/>
                      </a:pPr>
                      <a:r>
                        <a:rPr b="1" lang="en-US" sz="2400" u="none" cap="none" strike="noStrike"/>
                        <a:t>750</a:t>
                      </a:r>
                      <a:endParaRPr/>
                    </a:p>
                  </a:txBody>
                  <a:tcPr marT="45725" marB="45725" marR="91450" marL="91450"/>
                </a:tc>
                <a:tc>
                  <a:txBody>
                    <a:bodyPr/>
                    <a:lstStyle/>
                    <a:p>
                      <a:pPr indent="0" lvl="0" marL="0" marR="0" rtl="0" algn="just">
                        <a:lnSpc>
                          <a:spcPct val="100000"/>
                        </a:lnSpc>
                        <a:spcBef>
                          <a:spcPts val="0"/>
                        </a:spcBef>
                        <a:spcAft>
                          <a:spcPts val="0"/>
                        </a:spcAft>
                        <a:buClr>
                          <a:schemeClr val="dk1"/>
                        </a:buClr>
                        <a:buFont typeface="Times New Roman"/>
                        <a:buNone/>
                      </a:pPr>
                      <a:r>
                        <a:rPr b="1" lang="en-US" sz="2000" u="none" cap="none" strike="noStrike"/>
                        <a:t>50% inputs financed @36% p.a.</a:t>
                      </a:r>
                      <a:endParaRPr/>
                    </a:p>
                    <a:p>
                      <a:pPr indent="0" lvl="0" marL="0" marR="0" rtl="0" algn="just">
                        <a:lnSpc>
                          <a:spcPct val="100000"/>
                        </a:lnSpc>
                        <a:spcBef>
                          <a:spcPts val="0"/>
                        </a:spcBef>
                        <a:spcAft>
                          <a:spcPts val="0"/>
                        </a:spcAft>
                        <a:buClr>
                          <a:srgbClr val="000000"/>
                        </a:buClr>
                        <a:buFont typeface="Arial"/>
                        <a:buNone/>
                      </a:pPr>
                      <a:r>
                        <a:rPr b="1" lang="en-US" sz="2000" u="none" cap="none" strike="noStrike"/>
                        <a:t>30% crash in market price, Family Labor</a:t>
                      </a:r>
                      <a:endParaRPr/>
                    </a:p>
                  </a:txBody>
                  <a:tcPr marT="45725" marB="45725" marR="91450" marL="91450"/>
                </a:tc>
              </a:tr>
            </a:tbl>
          </a:graphicData>
        </a:graphic>
      </p:graphicFrame>
      <p:sp>
        <p:nvSpPr>
          <p:cNvPr id="547" name="Google Shape;547;p79"/>
          <p:cNvSpPr/>
          <p:nvPr/>
        </p:nvSpPr>
        <p:spPr>
          <a:xfrm>
            <a:off x="1219200" y="6488667"/>
            <a:ext cx="693419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http://www.globalresearch.ca/index.php?context=va&amp;aid=3204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8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Cost Breakup</a:t>
            </a:r>
            <a:endParaRPr/>
          </a:p>
        </p:txBody>
      </p:sp>
      <p:sp>
        <p:nvSpPr>
          <p:cNvPr id="553" name="Google Shape;553;p80"/>
          <p:cNvSpPr txBox="1"/>
          <p:nvPr>
            <p:ph idx="1" type="body"/>
          </p:nvPr>
        </p:nvSpPr>
        <p:spPr>
          <a:xfrm>
            <a:off x="304800" y="1295400"/>
            <a:ext cx="84582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Small and marginal farmers cannot store the produce or afford warehouse charges.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Distress sale further erodes a farmer’s financial viability.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Those who store their surplus end up losing 10-20% stock due to spoilage and drying shrinkage.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This neutralizes any gains through seasonal price fluctuation.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Ineffective Government Policies</a:t>
            </a:r>
            <a:endParaRPr/>
          </a:p>
        </p:txBody>
      </p:sp>
      <p:sp>
        <p:nvSpPr>
          <p:cNvPr id="559" name="Google Shape;559;p81"/>
          <p:cNvSpPr txBox="1"/>
          <p:nvPr>
            <p:ph idx="1" type="body"/>
          </p:nvPr>
        </p:nvSpPr>
        <p:spPr>
          <a:xfrm>
            <a:off x="228600" y="12954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talk of helping farmers with greater access to market, a promise that has been repeated by every politician and every Agriculture Minister since 1947, is unlikely to resolve the problem of assured minimum income. Small and marginal farmers can’t benefit from market access; rather the market left to its own devices works against their interest.”</a:t>
            </a:r>
            <a:endParaRPr/>
          </a:p>
          <a:p>
            <a:pPr indent="-342900" lvl="0" marL="342900" marR="0" rtl="0" algn="ctr">
              <a:lnSpc>
                <a:spcPct val="100000"/>
              </a:lnSpc>
              <a:spcBef>
                <a:spcPts val="64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—Arun Shrivastava, Global Research, 2006 </a:t>
            </a:r>
            <a:endParaRPr/>
          </a:p>
          <a:p>
            <a:pPr indent="-228600" lvl="0" marL="342900" marR="0" rtl="0" algn="ctr">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60" name="Google Shape;560;p81"/>
          <p:cNvSpPr/>
          <p:nvPr/>
        </p:nvSpPr>
        <p:spPr>
          <a:xfrm>
            <a:off x="304800" y="6091535"/>
            <a:ext cx="88391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http://www.globalresearch.ca/index.php?context=va&amp;aid=3204</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304800" y="76200"/>
            <a:ext cx="86105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Indian Farming: Winners and Losers</a:t>
            </a:r>
            <a:endParaRPr/>
          </a:p>
        </p:txBody>
      </p:sp>
      <p:graphicFrame>
        <p:nvGraphicFramePr>
          <p:cNvPr id="566" name="Google Shape;566;p82"/>
          <p:cNvGraphicFramePr/>
          <p:nvPr/>
        </p:nvGraphicFramePr>
        <p:xfrm>
          <a:off x="304800" y="4343400"/>
          <a:ext cx="3000000" cy="3000000"/>
        </p:xfrm>
        <a:graphic>
          <a:graphicData uri="http://schemas.openxmlformats.org/drawingml/2006/table">
            <a:tbl>
              <a:tblPr bandRow="1" firstRow="1">
                <a:noFill/>
                <a:tableStyleId>{A2C171F6-4B05-44D7-9D4C-96E13CF2EE7A}</a:tableStyleId>
              </a:tblPr>
              <a:tblGrid>
                <a:gridCol w="3624650"/>
                <a:gridCol w="2471350"/>
              </a:tblGrid>
              <a:tr h="381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Net income</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USD /acre/ yr</a:t>
                      </a:r>
                      <a:endParaRPr/>
                    </a:p>
                  </a:txBody>
                  <a:tcPr marT="0" marB="0" marR="68575" marL="68575"/>
                </a:tc>
              </a:tr>
              <a:tr h="381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With hired labor</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144.00  </a:t>
                      </a:r>
                      <a:endParaRPr/>
                    </a:p>
                  </a:txBody>
                  <a:tcPr marT="0" marB="0" marR="68575" marL="68575"/>
                </a:tc>
              </a:tr>
              <a:tr h="114300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With family labor</a:t>
                      </a:r>
                      <a:endParaRPr/>
                    </a:p>
                    <a:p>
                      <a:pPr indent="0" lvl="0" marL="0" marR="0" rtl="0" algn="l">
                        <a:lnSpc>
                          <a:spcPct val="100000"/>
                        </a:lnSpc>
                        <a:spcBef>
                          <a:spcPts val="0"/>
                        </a:spcBef>
                        <a:spcAft>
                          <a:spcPts val="0"/>
                        </a:spcAft>
                        <a:buClr>
                          <a:srgbClr val="000000"/>
                        </a:buClr>
                        <a:buFont typeface="Arial"/>
                        <a:buNone/>
                      </a:pPr>
                      <a:r>
                        <a:rPr lang="en-US" sz="2800" u="none" cap="none" strike="noStrike"/>
                        <a:t>[excluding cost of capital]</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464.00</a:t>
                      </a:r>
                      <a:endParaRPr/>
                    </a:p>
                  </a:txBody>
                  <a:tcPr marT="0" marB="0" marR="68575" marL="68575"/>
                </a:tc>
              </a:tr>
            </a:tbl>
          </a:graphicData>
        </a:graphic>
      </p:graphicFrame>
      <p:graphicFrame>
        <p:nvGraphicFramePr>
          <p:cNvPr id="567" name="Google Shape;567;p82"/>
          <p:cNvGraphicFramePr/>
          <p:nvPr/>
        </p:nvGraphicFramePr>
        <p:xfrm>
          <a:off x="228600" y="1422400"/>
          <a:ext cx="3000000" cy="3000000"/>
        </p:xfrm>
        <a:graphic>
          <a:graphicData uri="http://schemas.openxmlformats.org/drawingml/2006/table">
            <a:tbl>
              <a:tblPr bandRow="1" firstRow="1">
                <a:noFill/>
                <a:tableStyleId>{A2C171F6-4B05-44D7-9D4C-96E13CF2EE7A}</a:tableStyleId>
              </a:tblPr>
              <a:tblGrid>
                <a:gridCol w="3352800"/>
                <a:gridCol w="2362200"/>
              </a:tblGrid>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Income from…</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USD / acre/yr</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Seeds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168.89</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Diesel</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84.45</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Fertilizers and pesticides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lang="en-US" sz="2800" u="none" cap="none" strike="noStrike"/>
                        <a:t>270.23</a:t>
                      </a:r>
                      <a:endParaRPr/>
                    </a:p>
                  </a:txBody>
                  <a:tcPr marT="0" marB="0" marR="68575" marL="68575"/>
                </a:tc>
              </a:tr>
              <a:tr h="370850">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Total to corporations</a:t>
                      </a:r>
                      <a:endParaRPr/>
                    </a:p>
                  </a:txBody>
                  <a:tcPr marT="0" marB="0" marR="68575" marL="68575"/>
                </a:tc>
                <a:tc>
                  <a:txBody>
                    <a:bodyPr/>
                    <a:lstStyle/>
                    <a:p>
                      <a:pPr indent="0" lvl="0" marL="0" marR="0" rtl="0" algn="l">
                        <a:lnSpc>
                          <a:spcPct val="100000"/>
                        </a:lnSpc>
                        <a:spcBef>
                          <a:spcPts val="0"/>
                        </a:spcBef>
                        <a:spcAft>
                          <a:spcPts val="0"/>
                        </a:spcAft>
                        <a:buClr>
                          <a:srgbClr val="000000"/>
                        </a:buClr>
                        <a:buFont typeface="Arial"/>
                        <a:buNone/>
                      </a:pPr>
                      <a:r>
                        <a:rPr b="1" lang="en-US" sz="2800" u="none" cap="none" strike="noStrike"/>
                        <a:t>523.57</a:t>
                      </a:r>
                      <a:endParaRPr/>
                    </a:p>
                  </a:txBody>
                  <a:tcPr marT="0" marB="0" marR="68575" marL="68575"/>
                </a:tc>
              </a:tr>
            </a:tbl>
          </a:graphicData>
        </a:graphic>
      </p:graphicFrame>
      <p:sp>
        <p:nvSpPr>
          <p:cNvPr id="568" name="Google Shape;568;p82"/>
          <p:cNvSpPr txBox="1"/>
          <p:nvPr/>
        </p:nvSpPr>
        <p:spPr>
          <a:xfrm>
            <a:off x="6400800" y="1981200"/>
            <a:ext cx="2514599" cy="10772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Corporations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 name="Google Shape;569;p82"/>
          <p:cNvSpPr txBox="1"/>
          <p:nvPr/>
        </p:nvSpPr>
        <p:spPr>
          <a:xfrm>
            <a:off x="6553200" y="4511694"/>
            <a:ext cx="2362200" cy="150810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200" u="none" cap="none" strike="noStrike">
                <a:solidFill>
                  <a:schemeClr val="dk1"/>
                </a:solidFill>
                <a:latin typeface="Times New Roman"/>
                <a:ea typeface="Times New Roman"/>
                <a:cs typeface="Times New Roman"/>
                <a:sym typeface="Times New Roman"/>
              </a:rPr>
              <a:t>Farmers</a:t>
            </a:r>
            <a:endParaRPr/>
          </a:p>
          <a:p>
            <a:pPr indent="0" lvl="0" marL="0" marR="0" rtl="0" algn="l">
              <a:lnSpc>
                <a:spcPct val="100000"/>
              </a:lnSpc>
              <a:spcBef>
                <a:spcPts val="0"/>
              </a:spcBef>
              <a:spcAft>
                <a:spcPts val="0"/>
              </a:spcAft>
              <a:buClr>
                <a:schemeClr val="dk1"/>
              </a:buClr>
              <a:buFont typeface="Times New Roman"/>
              <a:buNone/>
            </a:pPr>
            <a:r>
              <a:rPr b="0" i="0" lang="en-US" sz="2800" u="none" cap="none" strike="noStrike">
                <a:solidFill>
                  <a:schemeClr val="dk1"/>
                </a:solidFill>
                <a:latin typeface="Times New Roman"/>
                <a:ea typeface="Times New Roman"/>
                <a:cs typeface="Times New Roman"/>
                <a:sym typeface="Times New Roman"/>
              </a:rPr>
              <a:t>70% of Indians</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3"/>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Industrial Agriculture Leads to Food Insecurity</a:t>
            </a:r>
            <a:endParaRPr/>
          </a:p>
        </p:txBody>
      </p:sp>
      <p:sp>
        <p:nvSpPr>
          <p:cNvPr id="575" name="Google Shape;575;p83"/>
          <p:cNvSpPr txBox="1"/>
          <p:nvPr>
            <p:ph idx="1" type="body"/>
          </p:nvPr>
        </p:nvSpPr>
        <p:spPr>
          <a:xfrm>
            <a:off x="304800" y="1295400"/>
            <a:ext cx="8534399"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Unsustainable yields.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Yields decline due to soil degradation, pest attack (pesticide resistance)</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Increased agrochemical use becomes necessary…expensive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Needs excessive irrigation…resource depletion and land degradation.</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Leads to crop monocultures: inherently unstable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Degradation of prime agricultural lands, loss of topsoil—a permanent loss.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Poor resilience to changing abiotic and biotic factors…global climate change.</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World Food Production</a:t>
            </a:r>
            <a:endParaRPr/>
          </a:p>
        </p:txBody>
      </p:sp>
      <p:sp>
        <p:nvSpPr>
          <p:cNvPr id="138" name="Google Shape;138;p21"/>
          <p:cNvSpPr txBox="1"/>
          <p:nvPr>
            <p:ph idx="1" type="body"/>
          </p:nvPr>
        </p:nvSpPr>
        <p:spPr>
          <a:xfrm>
            <a:off x="228600" y="1295400"/>
            <a:ext cx="8686800" cy="520543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Actually the world is producing enough food to feed everyone for now.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Per capita food availability has risen:</a:t>
            </a:r>
            <a:endParaRPr/>
          </a:p>
          <a:p>
            <a:pPr indent="-349250" lvl="1" marL="742950" marR="0" rtl="0" algn="l">
              <a:lnSpc>
                <a:spcPct val="100000"/>
              </a:lnSpc>
              <a:spcBef>
                <a:spcPts val="560"/>
              </a:spcBef>
              <a:spcAft>
                <a:spcPts val="0"/>
              </a:spcAft>
              <a:buClr>
                <a:schemeClr val="dk1"/>
              </a:buClr>
              <a:buSzPts val="1425"/>
              <a:buFont typeface="Arial"/>
              <a:buChar char="●"/>
            </a:pPr>
            <a:r>
              <a:rPr b="0" i="0" lang="en-US" sz="2400" u="none" cap="none" strike="noStrike">
                <a:solidFill>
                  <a:schemeClr val="dk1"/>
                </a:solidFill>
                <a:latin typeface="Times New Roman"/>
                <a:ea typeface="Times New Roman"/>
                <a:cs typeface="Times New Roman"/>
                <a:sym typeface="Times New Roman"/>
              </a:rPr>
              <a:t>From ~2220 kcal/person/day in the early 1960s </a:t>
            </a:r>
            <a:endParaRPr/>
          </a:p>
          <a:p>
            <a:pPr indent="-349250" lvl="1" marL="742950" marR="0" rtl="0" algn="l">
              <a:lnSpc>
                <a:spcPct val="100000"/>
              </a:lnSpc>
              <a:spcBef>
                <a:spcPts val="560"/>
              </a:spcBef>
              <a:spcAft>
                <a:spcPts val="0"/>
              </a:spcAft>
              <a:buClr>
                <a:schemeClr val="dk1"/>
              </a:buClr>
              <a:buSzPts val="1425"/>
              <a:buFont typeface="Arial"/>
              <a:buChar char="●"/>
            </a:pPr>
            <a:r>
              <a:rPr b="0" i="0" lang="en-US" sz="2400" u="none" cap="none" strike="noStrike">
                <a:solidFill>
                  <a:schemeClr val="dk1"/>
                </a:solidFill>
                <a:latin typeface="Times New Roman"/>
                <a:ea typeface="Times New Roman"/>
                <a:cs typeface="Times New Roman"/>
                <a:sym typeface="Times New Roman"/>
              </a:rPr>
              <a:t>To 2790 kcal/person/day in 2006-08.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Yet many people in the world still do not have sufficient income to purchase (or land to grow) enough food.</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Besides, population is projected to grow from 7bi. to 9.6 bi. (2012-2050). </a:t>
            </a:r>
            <a:endParaRPr/>
          </a:p>
          <a:p>
            <a:pPr indent="-342900" lvl="0" marL="342900" marR="0" rtl="0" algn="l">
              <a:lnSpc>
                <a:spcPct val="100000"/>
              </a:lnSpc>
              <a:spcBef>
                <a:spcPts val="640"/>
              </a:spcBef>
              <a:spcAft>
                <a:spcPts val="0"/>
              </a:spcAft>
              <a:buClr>
                <a:schemeClr val="dk1"/>
              </a:buClr>
              <a:buSzPts val="1663"/>
              <a:buFont typeface="Arial"/>
              <a:buChar char="●"/>
            </a:pPr>
            <a:r>
              <a:rPr b="0" i="0" lang="en-US" sz="2800" u="none" cap="none" strike="noStrike">
                <a:solidFill>
                  <a:schemeClr val="dk1"/>
                </a:solidFill>
                <a:latin typeface="Times New Roman"/>
                <a:ea typeface="Times New Roman"/>
                <a:cs typeface="Times New Roman"/>
                <a:sym typeface="Times New Roman"/>
              </a:rPr>
              <a:t>&gt;50% will occur in sub-Saharan Africa, where 25% population is currently undernourished. </a:t>
            </a:r>
            <a:endParaRPr/>
          </a:p>
          <a:p>
            <a:pPr indent="-228600" lvl="0" marL="342900" marR="0" rtl="0" algn="l">
              <a:lnSpc>
                <a:spcPct val="100000"/>
              </a:lnSpc>
              <a:spcBef>
                <a:spcPts val="64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
        <p:nvSpPr>
          <p:cNvPr id="139" name="Google Shape;139;p21"/>
          <p:cNvSpPr/>
          <p:nvPr/>
        </p:nvSpPr>
        <p:spPr>
          <a:xfrm>
            <a:off x="571472" y="6500834"/>
            <a:ext cx="857252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http://www.worldhunger.org/articles/Learn/world%20hunger%20facts%202002.htm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Industrial Agriculture Leads to Food Insecurity</a:t>
            </a:r>
            <a:endParaRPr/>
          </a:p>
        </p:txBody>
      </p:sp>
      <p:sp>
        <p:nvSpPr>
          <p:cNvPr id="581" name="Google Shape;581;p84"/>
          <p:cNvSpPr txBox="1"/>
          <p:nvPr>
            <p:ph idx="1" type="body"/>
          </p:nvPr>
        </p:nvSpPr>
        <p:spPr>
          <a:xfrm>
            <a:off x="685800" y="12192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Serious and widespread preconsumer and consumer health effects of pesticides, nitrate contaminants.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Eutrophication and toxification of precious and scarce water resources.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Inequitable food distribution inspite of surplus production due to MNC domination, politics and govt. policies.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5"/>
          <p:cNvSpPr txBox="1"/>
          <p:nvPr>
            <p:ph type="title"/>
          </p:nvPr>
        </p:nvSpPr>
        <p:spPr>
          <a:xfrm>
            <a:off x="609600" y="76200"/>
            <a:ext cx="7772400" cy="762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Outline</a:t>
            </a:r>
            <a:endParaRPr/>
          </a:p>
        </p:txBody>
      </p:sp>
      <p:sp>
        <p:nvSpPr>
          <p:cNvPr id="588" name="Google Shape;588;p85"/>
          <p:cNvSpPr txBox="1"/>
          <p:nvPr>
            <p:ph idx="1" type="body"/>
          </p:nvPr>
        </p:nvSpPr>
        <p:spPr>
          <a:xfrm>
            <a:off x="228600" y="1066800"/>
            <a:ext cx="85343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Dimensions of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Hunger, poverty, production, distribution</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Threats to Food Security: Present and Future</a:t>
            </a:r>
            <a:endParaRPr/>
          </a:p>
          <a:p>
            <a:pPr indent="-342900" lvl="0" marL="342900" marR="0" rtl="0" algn="l">
              <a:lnSpc>
                <a:spcPct val="100000"/>
              </a:lnSpc>
              <a:spcBef>
                <a:spcPts val="560"/>
              </a:spcBef>
              <a:spcAft>
                <a:spcPts val="0"/>
              </a:spcAft>
              <a:buClr>
                <a:schemeClr val="dk1"/>
              </a:buClr>
              <a:buSzPts val="1700"/>
              <a:buFont typeface="Arial"/>
              <a:buChar char="●"/>
            </a:pPr>
            <a:r>
              <a:rPr b="1" i="0" lang="en-US" sz="2800" u="none" cap="none" strike="noStrike">
                <a:solidFill>
                  <a:schemeClr val="lt2"/>
                </a:solidFill>
                <a:latin typeface="Times New Roman"/>
                <a:ea typeface="Times New Roman"/>
                <a:cs typeface="Times New Roman"/>
                <a:sym typeface="Times New Roman"/>
              </a:rPr>
              <a:t>Solutions to the Food Crisis</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Theoretical (Present) Solution</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Food Distribution</a:t>
            </a:r>
            <a:endParaRPr/>
          </a:p>
          <a:p>
            <a:pPr indent="-285750" lvl="1" marL="742950" marR="0" rtl="0" algn="l">
              <a:lnSpc>
                <a:spcPct val="100000"/>
              </a:lnSpc>
              <a:spcBef>
                <a:spcPts val="480"/>
              </a:spcBef>
              <a:spcAft>
                <a:spcPts val="0"/>
              </a:spcAft>
              <a:buClr>
                <a:schemeClr val="dk1"/>
              </a:buClr>
              <a:buSzPts val="1450"/>
              <a:buFont typeface="Arial"/>
              <a:buChar char="●"/>
            </a:pPr>
            <a:r>
              <a:rPr b="1" i="0" lang="en-US" sz="2400" u="none" cap="none" strike="noStrike">
                <a:solidFill>
                  <a:schemeClr val="lt2"/>
                </a:solidFill>
                <a:latin typeface="Times New Roman"/>
                <a:ea typeface="Times New Roman"/>
                <a:cs typeface="Times New Roman"/>
                <a:sym typeface="Times New Roman"/>
              </a:rPr>
              <a:t>Real Solutions</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lt2"/>
                </a:solidFill>
                <a:latin typeface="Times New Roman"/>
                <a:ea typeface="Times New Roman"/>
                <a:cs typeface="Times New Roman"/>
                <a:sym typeface="Times New Roman"/>
              </a:rPr>
              <a:t>Industrial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chemeClr val="dk1"/>
                </a:solidFill>
                <a:latin typeface="Times New Roman"/>
                <a:ea typeface="Times New Roman"/>
                <a:cs typeface="Times New Roman"/>
                <a:sym typeface="Times New Roman"/>
              </a:rPr>
              <a:t>Alternative Agriculture</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Vegetarianism</a:t>
            </a:r>
            <a:endParaRPr/>
          </a:p>
          <a:p>
            <a:pPr indent="-228600" lvl="2" marL="1143000" marR="0" rtl="0" algn="l">
              <a:lnSpc>
                <a:spcPct val="100000"/>
              </a:lnSpc>
              <a:spcBef>
                <a:spcPts val="400"/>
              </a:spcBef>
              <a:spcAft>
                <a:spcPts val="0"/>
              </a:spcAft>
              <a:buClr>
                <a:schemeClr val="dk1"/>
              </a:buClr>
              <a:buSzPts val="1200"/>
              <a:buFont typeface="Arial"/>
              <a:buChar char="●"/>
            </a:pPr>
            <a:r>
              <a:rPr b="1" i="0" lang="en-US" sz="2000" u="none" cap="none" strike="noStrike">
                <a:solidFill>
                  <a:srgbClr val="7F7F7F"/>
                </a:solidFill>
                <a:latin typeface="Times New Roman"/>
                <a:ea typeface="Times New Roman"/>
                <a:cs typeface="Times New Roman"/>
                <a:sym typeface="Times New Roman"/>
              </a:rPr>
              <a:t>What Can You Do?</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589" name="Google Shape;589;p85"/>
          <p:cNvSpPr/>
          <p:nvPr/>
        </p:nvSpPr>
        <p:spPr>
          <a:xfrm>
            <a:off x="838200" y="6019800"/>
            <a:ext cx="7619999" cy="76199"/>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Human System vs Ecosystem</a:t>
            </a:r>
            <a:endParaRPr/>
          </a:p>
        </p:txBody>
      </p:sp>
      <p:sp>
        <p:nvSpPr>
          <p:cNvPr id="595" name="Google Shape;595;p86"/>
          <p:cNvSpPr txBox="1"/>
          <p:nvPr>
            <p:ph idx="1" type="body"/>
          </p:nvPr>
        </p:nvSpPr>
        <p:spPr>
          <a:xfrm>
            <a:off x="685800" y="1219200"/>
            <a:ext cx="3809999" cy="5029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Font typeface="Times New Roman"/>
              <a:buNone/>
            </a:pPr>
            <a:r>
              <a:rPr b="1" i="0" lang="en-US" sz="2400" u="sng" cap="none" strike="noStrike">
                <a:solidFill>
                  <a:schemeClr val="dk1"/>
                </a:solidFill>
                <a:latin typeface="Times New Roman"/>
                <a:ea typeface="Times New Roman"/>
                <a:cs typeface="Times New Roman"/>
                <a:sym typeface="Times New Roman"/>
              </a:rPr>
              <a:t>Anthroposystem</a:t>
            </a:r>
            <a:endParaRPr/>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Very simple ecosystem; max. 3 trophic levels</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Open system; minimal recycling</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High efficiency of transfer of biomass to higher trophic level</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Monoculture; high density</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Few favored species encouraged; weeds destroyed</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Static, highly unstable</a:t>
            </a:r>
            <a:endParaRPr sz="2200"/>
          </a:p>
          <a:p>
            <a:pPr indent="-390526" lvl="0" marL="342900" marR="0" rtl="0" algn="l">
              <a:lnSpc>
                <a:spcPct val="80000"/>
              </a:lnSpc>
              <a:spcBef>
                <a:spcPts val="480"/>
              </a:spcBef>
              <a:spcAft>
                <a:spcPts val="0"/>
              </a:spcAft>
              <a:buClr>
                <a:schemeClr val="dk1"/>
              </a:buClr>
              <a:buSzPts val="2200"/>
              <a:buFont typeface="Arial"/>
              <a:buChar char="●"/>
            </a:pPr>
            <a:r>
              <a:rPr b="0" i="0" lang="en-US" sz="2200" u="none" cap="none" strike="noStrike">
                <a:solidFill>
                  <a:schemeClr val="dk1"/>
                </a:solidFill>
                <a:latin typeface="Times New Roman"/>
                <a:ea typeface="Times New Roman"/>
                <a:cs typeface="Times New Roman"/>
                <a:sym typeface="Times New Roman"/>
              </a:rPr>
              <a:t>Few people feed the rest-agriculture</a:t>
            </a:r>
            <a:endParaRPr sz="2200"/>
          </a:p>
        </p:txBody>
      </p:sp>
      <p:sp>
        <p:nvSpPr>
          <p:cNvPr id="596" name="Google Shape;596;p86"/>
          <p:cNvSpPr txBox="1"/>
          <p:nvPr>
            <p:ph idx="2" type="body"/>
          </p:nvPr>
        </p:nvSpPr>
        <p:spPr>
          <a:xfrm>
            <a:off x="4648200" y="1233487"/>
            <a:ext cx="3809999" cy="5333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Font typeface="Times New Roman"/>
              <a:buNone/>
            </a:pPr>
            <a:r>
              <a:rPr b="1" i="0" lang="en-US" sz="2400" u="sng" cap="none" strike="noStrike">
                <a:solidFill>
                  <a:schemeClr val="dk1"/>
                </a:solidFill>
                <a:latin typeface="Times New Roman"/>
                <a:ea typeface="Times New Roman"/>
                <a:cs typeface="Times New Roman"/>
                <a:sym typeface="Times New Roman"/>
              </a:rPr>
              <a:t>Ecosystem</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Often highly complex food webs</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Often closed systems with significant recycling</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Low efficiency of transfer of biomass to higher trophic level </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High biodiversity</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Natural balance in species populations achieved adapted to conditions</a:t>
            </a:r>
            <a:endParaRPr/>
          </a:p>
          <a:p>
            <a:pPr indent="-342900" lvl="0" marL="342900" marR="0" rtl="0" algn="l">
              <a:lnSpc>
                <a:spcPct val="8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Robust, stable, dynamic, adaptable, evolving</a:t>
            </a:r>
            <a:endParaRPr/>
          </a:p>
          <a:p>
            <a:pPr indent="-241300" lvl="0" marL="342900" marR="0" rtl="0" algn="l">
              <a:lnSpc>
                <a:spcPct val="80000"/>
              </a:lnSpc>
              <a:spcBef>
                <a:spcPts val="560"/>
              </a:spcBef>
              <a:spcAft>
                <a:spcPts val="0"/>
              </a:spcAft>
              <a:buClr>
                <a:schemeClr val="dk1"/>
              </a:buClr>
              <a:buFont typeface="Times New Roman"/>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Problems with Human Systems</a:t>
            </a:r>
            <a:endParaRPr/>
          </a:p>
        </p:txBody>
      </p:sp>
      <p:sp>
        <p:nvSpPr>
          <p:cNvPr id="602" name="Google Shape;602;p87"/>
          <p:cNvSpPr txBox="1"/>
          <p:nvPr>
            <p:ph idx="1" type="body"/>
          </p:nvPr>
        </p:nvSpPr>
        <p:spPr>
          <a:xfrm>
            <a:off x="685800" y="1219200"/>
            <a:ext cx="77724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Dependent on very few species </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80% of world food from 15 species. </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Human consume only 150 out of the estimated 50,000 edibles.</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Out of 10,000 cereals, not one new has been cultivated in the past 2000 yrs. </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Inherently unstable</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Irish Great potato famine (1845-47) wind-borne potato blight fungus; near total crop failure</a:t>
            </a:r>
            <a:endParaRPr/>
          </a:p>
          <a:p>
            <a:pPr indent="-285750" lvl="1" marL="742950" marR="0" rtl="0" algn="l">
              <a:lnSpc>
                <a:spcPct val="9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1 million dead due to starvation, typhoid and cholera </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Require constant inputs; pesticides, fertilizers, etc.</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Prone to pest attacks and failures</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Pollute soil, air, water</a:t>
            </a:r>
            <a:endParaRPr/>
          </a:p>
          <a:p>
            <a:pPr indent="-342900" lvl="0" marL="342900" marR="0" rtl="0" algn="l">
              <a:lnSpc>
                <a:spcPct val="9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Soil degradation and topsoil loss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88"/>
          <p:cNvSpPr txBox="1"/>
          <p:nvPr>
            <p:ph type="title"/>
          </p:nvPr>
        </p:nvSpPr>
        <p:spPr>
          <a:xfrm>
            <a:off x="152400" y="76200"/>
            <a:ext cx="85343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to Industrial Agriculture</a:t>
            </a:r>
            <a:endParaRPr/>
          </a:p>
        </p:txBody>
      </p:sp>
      <p:sp>
        <p:nvSpPr>
          <p:cNvPr id="608" name="Google Shape;608;p88"/>
          <p:cNvSpPr txBox="1"/>
          <p:nvPr>
            <p:ph idx="1" type="body"/>
          </p:nvPr>
        </p:nvSpPr>
        <p:spPr>
          <a:xfrm>
            <a:off x="228600" y="12192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Adopt low input sustainable/organic farming methods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Use indigenous or traditional crops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Improve farm diversity</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Use organic, biological pest management methods.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9"/>
          <p:cNvSpPr txBox="1"/>
          <p:nvPr>
            <p:ph type="title"/>
          </p:nvPr>
        </p:nvSpPr>
        <p:spPr>
          <a:xfrm>
            <a:off x="152400" y="76200"/>
            <a:ext cx="88391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3600" u="none" cap="none" strike="noStrike">
                <a:solidFill>
                  <a:schemeClr val="dk1"/>
                </a:solidFill>
                <a:latin typeface="Times New Roman"/>
                <a:ea typeface="Times New Roman"/>
                <a:cs typeface="Times New Roman"/>
                <a:sym typeface="Times New Roman"/>
              </a:rPr>
              <a:t>Alternative Farming—Different Preoccupations</a:t>
            </a:r>
            <a:endParaRPr/>
          </a:p>
        </p:txBody>
      </p:sp>
      <p:sp>
        <p:nvSpPr>
          <p:cNvPr id="615" name="Google Shape;615;p89"/>
          <p:cNvSpPr txBox="1"/>
          <p:nvPr>
            <p:ph idx="1" type="body"/>
          </p:nvPr>
        </p:nvSpPr>
        <p:spPr>
          <a:xfrm>
            <a:off x="685800" y="1371600"/>
            <a:ext cx="8077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Sustainability—Sustainable farming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Ecological—Ecological agriculture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Mimicking nature—Natural</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Chemical free—Organic</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Avoiding tillage—No till, Zero tillage, minimal tillage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Biodynamic, Rishi Krishi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9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Farming</a:t>
            </a:r>
            <a:endParaRPr/>
          </a:p>
        </p:txBody>
      </p:sp>
      <p:graphicFrame>
        <p:nvGraphicFramePr>
          <p:cNvPr id="622" name="Google Shape;622;p90"/>
          <p:cNvGraphicFramePr/>
          <p:nvPr/>
        </p:nvGraphicFramePr>
        <p:xfrm>
          <a:off x="152400" y="1447800"/>
          <a:ext cx="3000000" cy="3000000"/>
        </p:xfrm>
        <a:graphic>
          <a:graphicData uri="http://schemas.openxmlformats.org/drawingml/2006/table">
            <a:tbl>
              <a:tblPr>
                <a:noFill/>
                <a:tableStyleId>{2F2F5071-EACF-4959-9255-D9920AAD8257}</a:tableStyleId>
              </a:tblPr>
              <a:tblGrid>
                <a:gridCol w="2590800"/>
                <a:gridCol w="6248400"/>
              </a:tblGrid>
              <a:tr h="430225">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Characteristics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Benefit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No-till, minimal tillage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Retains soil structure, porosity, organic matter, biota, high percolation,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earthmoving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Minimize habitat and topsoil loss,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Equipment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Reduced capital costs, compaction, and oil dependence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Ground Mulch, Manures, residue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Reduced cost, evaporation. Improved pest resistance, better product and keeping quality, balanced fertilization, C-sequestration.</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Interplant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More crop diversity, resilience to pest attack, maintenance of soil fertility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Alternative Farming</a:t>
            </a:r>
            <a:endParaRPr/>
          </a:p>
        </p:txBody>
      </p:sp>
      <p:graphicFrame>
        <p:nvGraphicFramePr>
          <p:cNvPr id="629" name="Google Shape;629;p91"/>
          <p:cNvGraphicFramePr/>
          <p:nvPr/>
        </p:nvGraphicFramePr>
        <p:xfrm>
          <a:off x="152400" y="1524000"/>
          <a:ext cx="3000000" cy="3000000"/>
        </p:xfrm>
        <a:graphic>
          <a:graphicData uri="http://schemas.openxmlformats.org/drawingml/2006/table">
            <a:tbl>
              <a:tblPr>
                <a:noFill/>
                <a:tableStyleId>{2F2F5071-EACF-4959-9255-D9920AAD8257}</a:tableStyleId>
              </a:tblPr>
              <a:tblGrid>
                <a:gridCol w="2743200"/>
                <a:gridCol w="6096000"/>
              </a:tblGrid>
              <a:tr h="355600">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Characteristics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c>
                  <a:txBody>
                    <a:bodyPr/>
                    <a:lstStyle/>
                    <a:p>
                      <a:pPr indent="0" lvl="0" marL="0" marR="0" rtl="0" algn="l">
                        <a:lnSpc>
                          <a:spcPct val="100000"/>
                        </a:lnSpc>
                        <a:spcBef>
                          <a:spcPts val="0"/>
                        </a:spcBef>
                        <a:spcAft>
                          <a:spcPts val="0"/>
                        </a:spcAft>
                        <a:buClr>
                          <a:schemeClr val="dk1"/>
                        </a:buClr>
                        <a:buFont typeface="Times New Roman"/>
                        <a:buNone/>
                      </a:pPr>
                      <a:r>
                        <a:rPr b="1" i="0" lang="en-US" sz="2400" u="none" cap="none" strike="noStrike">
                          <a:solidFill>
                            <a:schemeClr val="dk1"/>
                          </a:solidFill>
                          <a:latin typeface="Times New Roman"/>
                          <a:ea typeface="Times New Roman"/>
                          <a:cs typeface="Times New Roman"/>
                          <a:sym typeface="Times New Roman"/>
                        </a:rPr>
                        <a:t>Environmental Benefit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CCC00"/>
                    </a:solidFill>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Natural Pesticides/ predators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Low or no toxicity to humans, preserves and improves biodiversity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Beneficial Organisms, earthworms, Bees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Better fertilization, pollination, yields, supplementary income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Local crops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Excellent adaptation to local conditions, natural pest resistance, Not addicted to fertilizers and pesticides, increased crop diversity…resilience</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Minimal irrigation</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Font typeface="Times New Roman"/>
                        <a:buNone/>
                      </a:pPr>
                      <a:r>
                        <a:rPr b="0" i="0" lang="en-US" sz="2400" u="none" cap="none" strike="noStrike">
                          <a:solidFill>
                            <a:schemeClr val="dk1"/>
                          </a:solidFill>
                          <a:latin typeface="Times New Roman"/>
                          <a:ea typeface="Times New Roman"/>
                          <a:cs typeface="Times New Roman"/>
                          <a:sym typeface="Times New Roman"/>
                        </a:rPr>
                        <a:t>Low salinization, low depletion of water resources, low CH4 emissions due to waterlogging</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Farm Diversity</a:t>
            </a:r>
            <a:endParaRPr/>
          </a:p>
        </p:txBody>
      </p:sp>
      <p:sp>
        <p:nvSpPr>
          <p:cNvPr id="635" name="Google Shape;635;p92"/>
          <p:cNvSpPr txBox="1"/>
          <p:nvPr>
            <p:ph idx="1" type="body"/>
          </p:nvPr>
        </p:nvSpPr>
        <p:spPr>
          <a:xfrm>
            <a:off x="228600" y="1219200"/>
            <a:ext cx="86105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farm diversity ( in crops and enterprises) reduces economic risk.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Plant a variety of crops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Intercrop with nitrogen fixing crops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Follow crop rotation with nitrogen fixing crops or pasture grasses.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Keep livestock</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Start value-added enterprises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Farms become more self-sufficient in terms of nutrients, livestock feed, soil organic matter and energy.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36" name="Google Shape;636;p92"/>
          <p:cNvSpPr/>
          <p:nvPr/>
        </p:nvSpPr>
        <p:spPr>
          <a:xfrm>
            <a:off x="533400" y="6183867"/>
            <a:ext cx="82296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800" u="none" cap="none" strike="noStrike">
                <a:solidFill>
                  <a:schemeClr val="dk1"/>
                </a:solidFill>
                <a:latin typeface="Times New Roman"/>
                <a:ea typeface="Times New Roman"/>
                <a:cs typeface="Times New Roman"/>
                <a:sym typeface="Times New Roman"/>
              </a:rPr>
              <a:t>http://www.cog.ca/documents/Economics%20of%20organic%20farming.pdf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3"/>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Indigenous Crops with Diversity</a:t>
            </a:r>
            <a:endParaRPr/>
          </a:p>
        </p:txBody>
      </p:sp>
      <p:sp>
        <p:nvSpPr>
          <p:cNvPr id="642" name="Google Shape;642;p93"/>
          <p:cNvSpPr txBox="1"/>
          <p:nvPr>
            <p:ph idx="1" type="body"/>
          </p:nvPr>
        </p:nvSpPr>
        <p:spPr>
          <a:xfrm>
            <a:off x="152400" y="1066800"/>
            <a:ext cx="8763000" cy="54863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Traditional and indigenous crops are highly adapted and resilient to local conditions (including microclimate, soil, pests etc.) over hundreds or even thousands of yrs.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Require minimal inputs. Can be very successfully grown using organic methods and without mechanization.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Reduce the farmer’s need to borrow: own seed, own manure, no pesticide etc…beats the debt-trap.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Premium market price…due to better quality and organic certification.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Increasing crop diversity on farm, improves resilience to weather fluctuations in rainfall, weather conditions, pest attack etc; prevents a total crop failure—inherent insurance policy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Per Capita Food Availability</a:t>
            </a:r>
            <a:endParaRPr b="1" i="0" sz="4000" u="none" cap="none" strike="noStrike">
              <a:solidFill>
                <a:schemeClr val="dk1"/>
              </a:solidFill>
              <a:latin typeface="Times New Roman"/>
              <a:ea typeface="Times New Roman"/>
              <a:cs typeface="Times New Roman"/>
              <a:sym typeface="Times New Roman"/>
            </a:endParaRPr>
          </a:p>
        </p:txBody>
      </p:sp>
      <p:sp>
        <p:nvSpPr>
          <p:cNvPr id="146" name="Google Shape;146;p22"/>
          <p:cNvSpPr txBox="1"/>
          <p:nvPr>
            <p:ph idx="1" type="body"/>
          </p:nvPr>
        </p:nvSpPr>
        <p:spPr>
          <a:xfrm>
            <a:off x="685800" y="1752600"/>
            <a:ext cx="7772400" cy="4190999"/>
          </a:xfrm>
          <a:prstGeom prst="rect">
            <a:avLst/>
          </a:prstGeom>
          <a:noFill/>
          <a:ln>
            <a:noFill/>
          </a:ln>
        </p:spPr>
        <p:txBody>
          <a:bodyPr anchorCtr="0" anchor="t" bIns="91425" lIns="91425" spcFirstLastPara="1" rIns="91425" wrap="square" tIns="91425">
            <a:noAutofit/>
          </a:bodyPr>
          <a:lstStyle/>
          <a:p>
            <a:pPr indent="-25400" lvl="0" marL="34290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pic>
        <p:nvPicPr>
          <p:cNvPr descr="http://www.wri.org/sites/default/files/uploads/distribution_0.jpg" id="147" name="Google Shape;147;p22"/>
          <p:cNvPicPr preferRelativeResize="0"/>
          <p:nvPr/>
        </p:nvPicPr>
        <p:blipFill rotWithShape="1">
          <a:blip r:embed="rId3">
            <a:alphaModFix/>
          </a:blip>
          <a:srcRect b="0" l="0" r="0" t="0"/>
          <a:stretch/>
        </p:blipFill>
        <p:spPr>
          <a:xfrm>
            <a:off x="285720" y="1285860"/>
            <a:ext cx="8643998" cy="5048250"/>
          </a:xfrm>
          <a:prstGeom prst="rect">
            <a:avLst/>
          </a:prstGeom>
          <a:noFill/>
          <a:ln>
            <a:noFill/>
          </a:ln>
        </p:spPr>
      </p:pic>
      <p:sp>
        <p:nvSpPr>
          <p:cNvPr id="148" name="Google Shape;148;p22"/>
          <p:cNvSpPr/>
          <p:nvPr/>
        </p:nvSpPr>
        <p:spPr>
          <a:xfrm>
            <a:off x="1214414" y="6407371"/>
            <a:ext cx="721523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http://www.wri.org/blog/2013/12/global-food-challenge-explained-18-graphics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4"/>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Indigenous Crops with Diversity</a:t>
            </a:r>
            <a:endParaRPr/>
          </a:p>
        </p:txBody>
      </p:sp>
      <p:sp>
        <p:nvSpPr>
          <p:cNvPr id="648" name="Google Shape;648;p94"/>
          <p:cNvSpPr txBox="1"/>
          <p:nvPr>
            <p:ph idx="1" type="body"/>
          </p:nvPr>
        </p:nvSpPr>
        <p:spPr>
          <a:xfrm>
            <a:off x="1524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Improve farmers’ diets.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Occupy an ecological niche and minimizes environmental impacts incl. soil degradation, water wastage, habitat destruction, pollution, etc.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Encourage seed saving: dynamic seed banks—diverse gene pool of successful adaptations to local conditions.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Encourage local agribusiness such as processing and preservation of traditional foods.</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This provides local food security (during off season), community income and reduces dependence on large commercial agricultural companies that can be exploitative to small farmers.</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5"/>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Questions About Alternative/ Organic Farming</a:t>
            </a:r>
            <a:endParaRPr/>
          </a:p>
        </p:txBody>
      </p:sp>
      <p:sp>
        <p:nvSpPr>
          <p:cNvPr id="654" name="Google Shape;654;p95"/>
          <p:cNvSpPr txBox="1"/>
          <p:nvPr>
            <p:ph idx="1" type="body"/>
          </p:nvPr>
        </p:nvSpPr>
        <p:spPr>
          <a:xfrm>
            <a:off x="76200" y="1371600"/>
            <a:ext cx="89916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 alternative farming produce enough food for everybody?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economically feasible?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possible to meet the nutrient requirements of crops entirely from organic sources?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Are there any significant environmental benefits of alternative farming?</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the food produced by organic/alternative farming superior in quality?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Is it possible to manage, weeds, pests and diseases in alternative farming?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6"/>
          <p:cNvSpPr txBox="1"/>
          <p:nvPr>
            <p:ph type="title"/>
          </p:nvPr>
        </p:nvSpPr>
        <p:spPr>
          <a:xfrm>
            <a:off x="7620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Viable Option for Future Food Security</a:t>
            </a:r>
            <a:endParaRPr/>
          </a:p>
        </p:txBody>
      </p:sp>
      <p:sp>
        <p:nvSpPr>
          <p:cNvPr id="660" name="Google Shape;660;p96"/>
          <p:cNvSpPr txBox="1"/>
          <p:nvPr>
            <p:ph idx="1" type="body"/>
          </p:nvPr>
        </p:nvSpPr>
        <p:spPr>
          <a:xfrm>
            <a:off x="152400" y="1066800"/>
            <a:ext cx="86868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Neither conventional, nor organic/alternative agriculture might be sufficient to provide for future food needs due to enormous projected growth in population.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 Yet, modeling studies indicate that large-scale conversion to organic agriculture would neither result in drastic reduction in world food supplies nor necessitate conversion of undisturbed lands to agriculture.</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 fact, widespread conversion to organic agriculture would result in crop yield increases as a result of increased investment in research and extension.</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661" name="Google Shape;661;p96"/>
          <p:cNvSpPr/>
          <p:nvPr/>
        </p:nvSpPr>
        <p:spPr>
          <a:xfrm>
            <a:off x="76200" y="5689937"/>
            <a:ext cx="8991600"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Avery, D. T., Saving the planet with pesticides and plastic: The environmental triumph of high-yield farming. Hudson Institute, Indianapolis, 1995, p. 432.</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Trewavas, A. J., The population/biodiversity paradox. Agricultural efficiency to save wilderness. </a:t>
            </a:r>
            <a:r>
              <a:rPr b="0" i="1" lang="en-US" sz="1200" u="none" cap="none" strike="noStrike">
                <a:solidFill>
                  <a:schemeClr val="dk1"/>
                </a:solidFill>
                <a:latin typeface="Times New Roman"/>
                <a:ea typeface="Times New Roman"/>
                <a:cs typeface="Times New Roman"/>
                <a:sym typeface="Times New Roman"/>
              </a:rPr>
              <a:t>Plant Physiol., 2001, </a:t>
            </a:r>
            <a:r>
              <a:rPr b="1" i="1" lang="en-US" sz="1200" u="none" cap="none" strike="noStrike">
                <a:solidFill>
                  <a:schemeClr val="dk1"/>
                </a:solidFill>
                <a:latin typeface="Times New Roman"/>
                <a:ea typeface="Times New Roman"/>
                <a:cs typeface="Times New Roman"/>
                <a:sym typeface="Times New Roman"/>
              </a:rPr>
              <a:t>125, 174–179.</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Lampkin, N. H., Estimating the impact of widespread conversion to organic farming on land use and physical output in the United Kindom. In </a:t>
            </a:r>
            <a:r>
              <a:rPr b="0" i="1" lang="en-US" sz="1200" u="none" cap="none" strike="noStrike">
                <a:solidFill>
                  <a:schemeClr val="dk1"/>
                </a:solidFill>
                <a:latin typeface="Times New Roman"/>
                <a:ea typeface="Times New Roman"/>
                <a:cs typeface="Times New Roman"/>
                <a:sym typeface="Times New Roman"/>
              </a:rPr>
              <a:t>Economics of Organic Farming (eds Lampkin, N. H. </a:t>
            </a:r>
            <a:r>
              <a:rPr b="0" i="0" lang="en-US" sz="1200" u="none" cap="none" strike="noStrike">
                <a:solidFill>
                  <a:schemeClr val="dk1"/>
                </a:solidFill>
                <a:latin typeface="Times New Roman"/>
                <a:ea typeface="Times New Roman"/>
                <a:cs typeface="Times New Roman"/>
                <a:sym typeface="Times New Roman"/>
              </a:rPr>
              <a:t>and Padel, S.), CAB, Wallingford, UK, 1994, pp. 353–359.</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7"/>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Viable Option for Future Food Security</a:t>
            </a:r>
            <a:endParaRPr/>
          </a:p>
        </p:txBody>
      </p:sp>
      <p:sp>
        <p:nvSpPr>
          <p:cNvPr id="667" name="Google Shape;667;p97"/>
          <p:cNvSpPr txBox="1"/>
          <p:nvPr>
            <p:ph idx="1" type="body"/>
          </p:nvPr>
        </p:nvSpPr>
        <p:spPr>
          <a:xfrm>
            <a:off x="228600" y="1371600"/>
            <a:ext cx="84582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Limiting population drastically is a matter of necessity</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Equitable food distribution is also required.</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Prevention of diversion of foodgrains towards livestock feed must be prevented…a case for vegetarianism.</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Prevention of conversion of agricultural lands (or produce) into fuel farms must be prevented.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If the above critical issues are successfully addressed, organic agriculture is an economically viable, environmentally friendly and socially nurturing option.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Farming Yields</a:t>
            </a:r>
            <a:endParaRPr/>
          </a:p>
        </p:txBody>
      </p:sp>
      <p:sp>
        <p:nvSpPr>
          <p:cNvPr id="673" name="Google Shape;673;p98"/>
          <p:cNvSpPr txBox="1"/>
          <p:nvPr>
            <p:ph idx="1" type="body"/>
          </p:nvPr>
        </p:nvSpPr>
        <p:spPr>
          <a:xfrm>
            <a:off x="152400" y="1066800"/>
            <a:ext cx="8839199"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Avg. yield increases due to organic farming—A survey of 208 projects in developing tropical countries:</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5–10%  in irrigated crops and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50–100% in rainfed crops</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Significantly higher yields than conventional when under stress caused by drought, heat, excessive rain or unseasonably cold weather, disease or pest attack.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30% reduced yields in transitional phase (1-4 yrs.) depending upon intensity of mechanization and chemical use prior to switchover. Yields recover after transitional period.</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Premium prices after transitional phase.</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Steady annual growth in demand (20-25% )  for organic food in developed and developing countries. </a:t>
            </a:r>
            <a:endParaRPr/>
          </a:p>
        </p:txBody>
      </p:sp>
      <p:sp>
        <p:nvSpPr>
          <p:cNvPr id="674" name="Google Shape;674;p98"/>
          <p:cNvSpPr/>
          <p:nvPr/>
        </p:nvSpPr>
        <p:spPr>
          <a:xfrm>
            <a:off x="228600" y="6211669"/>
            <a:ext cx="86105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Pretty, J. and Hine, R., Reducing food poverty with sustainable agriculture: A summary of new evidence. SAFE Research Project, University of Essex, Wivenhoe Park, UK, 2001, p. 136.</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http://www.cog.ca/documents/Economics%20of%20organic%20farming.pdf</a:t>
            </a:r>
            <a:endParaRPr/>
          </a:p>
        </p:txBody>
      </p:sp>
      <p:sp>
        <p:nvSpPr>
          <p:cNvPr id="675" name="Google Shape;675;p98"/>
          <p:cNvSpPr/>
          <p:nvPr/>
        </p:nvSpPr>
        <p:spPr>
          <a:xfrm>
            <a:off x="4953000" y="6400800"/>
            <a:ext cx="3581399"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http://www.ias.ac.in/currsci/feb252005/561.pdf</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9"/>
          <p:cNvSpPr txBox="1"/>
          <p:nvPr>
            <p:ph type="title"/>
          </p:nvPr>
        </p:nvSpPr>
        <p:spPr>
          <a:xfrm>
            <a:off x="228600" y="76200"/>
            <a:ext cx="8763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Do Polycultures Overyield Monocultures?</a:t>
            </a:r>
            <a:endParaRPr/>
          </a:p>
        </p:txBody>
      </p:sp>
      <p:sp>
        <p:nvSpPr>
          <p:cNvPr id="682" name="Google Shape;682;p99"/>
          <p:cNvSpPr txBox="1"/>
          <p:nvPr>
            <p:ph idx="1" type="body"/>
          </p:nvPr>
        </p:nvSpPr>
        <p:spPr>
          <a:xfrm>
            <a:off x="152400" y="1143000"/>
            <a:ext cx="88391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Overyield in polycultures is common.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 traditional corn/beans/squash polyculture of Mexico produces overyields as high as 50 %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Some studies found overyields as high as 150 % </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Another study: consistent 5-15% increase in yields due to intercropping</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Perennial polyculture: The Land Institute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19%  overyield with a mixture of eastern gamagrass and Illinois bundleflower, </a:t>
            </a:r>
            <a:endParaRPr/>
          </a:p>
          <a:p>
            <a:pPr indent="-285750" lvl="1" marL="742950" marR="0" rtl="0" algn="l">
              <a:lnSpc>
                <a:spcPct val="100000"/>
              </a:lnSpc>
              <a:spcBef>
                <a:spcPts val="400"/>
              </a:spcBef>
              <a:spcAft>
                <a:spcPts val="0"/>
              </a:spcAft>
              <a:buClr>
                <a:schemeClr val="dk1"/>
              </a:buClr>
              <a:buSzPts val="1200"/>
              <a:buFont typeface="Arial"/>
              <a:buChar char="●"/>
            </a:pPr>
            <a:r>
              <a:rPr b="0" i="0" lang="en-US" sz="2000" u="none" cap="none" strike="noStrike">
                <a:solidFill>
                  <a:schemeClr val="dk1"/>
                </a:solidFill>
                <a:latin typeface="Times New Roman"/>
                <a:ea typeface="Times New Roman"/>
                <a:cs typeface="Times New Roman"/>
                <a:sym typeface="Times New Roman"/>
              </a:rPr>
              <a:t>26% overyield with 3-species mixture (eastern gamagrass, Illinois bundleflower, and the cool season (C3) mammoth wild rye.</a:t>
            </a:r>
            <a:endParaRPr/>
          </a:p>
        </p:txBody>
      </p:sp>
      <p:sp>
        <p:nvSpPr>
          <p:cNvPr id="683" name="Google Shape;683;p99"/>
          <p:cNvSpPr/>
          <p:nvPr/>
        </p:nvSpPr>
        <p:spPr>
          <a:xfrm>
            <a:off x="0" y="5486400"/>
            <a:ext cx="8991600"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 R. Gliessman, “Sustainable Agriculture: An Agroecological Perspective,” in John Andrews and Inez Tommerup, eds., </a:t>
            </a:r>
            <a:r>
              <a:rPr b="0" i="1" lang="en-US" sz="1200" u="none" cap="none" strike="noStrike">
                <a:solidFill>
                  <a:schemeClr val="dk1"/>
                </a:solidFill>
                <a:latin typeface="Times New Roman"/>
                <a:ea typeface="Times New Roman"/>
                <a:cs typeface="Times New Roman"/>
                <a:sym typeface="Times New Roman"/>
              </a:rPr>
              <a:t>Advances in Plant Pathology, Vol. 11, Academic Press, London, 1995, pp. 45–57 (referenced in Geno </a:t>
            </a:r>
            <a:r>
              <a:rPr b="0" i="0" lang="en-US" sz="1200" u="none" cap="none" strike="noStrike">
                <a:solidFill>
                  <a:schemeClr val="dk1"/>
                </a:solidFill>
                <a:latin typeface="Times New Roman"/>
                <a:ea typeface="Times New Roman"/>
                <a:cs typeface="Times New Roman"/>
                <a:sym typeface="Times New Roman"/>
              </a:rPr>
              <a:t>and Geno, 2001).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M. Liebman, “Polyculture Cropping Systems,” in </a:t>
            </a:r>
            <a:r>
              <a:rPr b="0" i="1" lang="en-US" sz="1200" u="none" cap="none" strike="noStrike">
                <a:solidFill>
                  <a:schemeClr val="dk1"/>
                </a:solidFill>
                <a:latin typeface="Times New Roman"/>
                <a:ea typeface="Times New Roman"/>
                <a:cs typeface="Times New Roman"/>
                <a:sym typeface="Times New Roman"/>
              </a:rPr>
              <a:t>Agroecology: The Science of Sustainable Agriculture, M. A. </a:t>
            </a:r>
            <a:r>
              <a:rPr b="0" i="0" lang="en-US" sz="1200" u="none" cap="none" strike="noStrike">
                <a:solidFill>
                  <a:schemeClr val="dk1"/>
                </a:solidFill>
                <a:latin typeface="Times New Roman"/>
                <a:ea typeface="Times New Roman"/>
                <a:cs typeface="Times New Roman"/>
                <a:sym typeface="Times New Roman"/>
              </a:rPr>
              <a:t>Altieri, ed., Intermediate Technology Publications, London, 1995, pp. 205–218 (referenced in Geno and Geno, 2001).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 R. W. Snaydon and P. M. Harris, “Interactions Below Ground—The Use of Nutrients and Water,” in </a:t>
            </a:r>
            <a:r>
              <a:rPr b="0" i="1" lang="en-US" sz="1200" u="none" cap="none" strike="noStrike">
                <a:solidFill>
                  <a:schemeClr val="dk1"/>
                </a:solidFill>
                <a:latin typeface="Times New Roman"/>
                <a:ea typeface="Times New Roman"/>
                <a:cs typeface="Times New Roman"/>
                <a:sym typeface="Times New Roman"/>
              </a:rPr>
              <a:t>Proceedings of the International Workshop on Intercropping, R. Willey, ed., International Crops Research Institute for </a:t>
            </a:r>
            <a:r>
              <a:rPr b="0" i="0" lang="en-US" sz="1200" u="none" cap="none" strike="noStrike">
                <a:solidFill>
                  <a:schemeClr val="dk1"/>
                </a:solidFill>
                <a:latin typeface="Times New Roman"/>
                <a:ea typeface="Times New Roman"/>
                <a:cs typeface="Times New Roman"/>
                <a:sym typeface="Times New Roman"/>
              </a:rPr>
              <a:t>the Semi-Arid Tropics, Patancheru, Andhra Pradesh, India, 1981, pp. 188–201 (referenced in Geno and Geno, 2001).</a:t>
            </a:r>
            <a:endParaRPr/>
          </a:p>
          <a:p>
            <a:pPr indent="0" lvl="0" marL="0" marR="0" rtl="0" algn="l">
              <a:lnSpc>
                <a:spcPct val="100000"/>
              </a:lnSpc>
              <a:spcBef>
                <a:spcPts val="0"/>
              </a:spcBef>
              <a:spcAft>
                <a:spcPts val="0"/>
              </a:spcAft>
              <a:buClr>
                <a:srgbClr val="000000"/>
              </a:buClr>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0" y="76200"/>
            <a:ext cx="9144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Low Inputs and Sustainable Productivity</a:t>
            </a:r>
            <a:endParaRPr/>
          </a:p>
        </p:txBody>
      </p:sp>
      <p:sp>
        <p:nvSpPr>
          <p:cNvPr id="689" name="Google Shape;689;p100"/>
          <p:cNvSpPr txBox="1"/>
          <p:nvPr>
            <p:ph idx="1" type="body"/>
          </p:nvPr>
        </p:nvSpPr>
        <p:spPr>
          <a:xfrm>
            <a:off x="76200" y="1295400"/>
            <a:ext cx="8991600" cy="457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Organic farm production costs &lt; conventional farms, with low purchased inputs.</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Inputs eliminated or drastically reduced are: fertilizers, pesticides, purchased feed, veterinary bills, and replacement livestock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Organic farmers have lower fixed (overhead) costs for depreciation and interest charges attached to capital inputs, such as machinery and equipment.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Enrichment of soil ensures future (sustainable) productivity. </a:t>
            </a:r>
            <a:endParaRPr/>
          </a:p>
          <a:p>
            <a:pPr indent="-342900" lvl="0" marL="342900" marR="0" rtl="0" algn="l">
              <a:lnSpc>
                <a:spcPct val="100000"/>
              </a:lnSpc>
              <a:spcBef>
                <a:spcPts val="540"/>
              </a:spcBef>
              <a:spcAft>
                <a:spcPts val="0"/>
              </a:spcAft>
              <a:buClr>
                <a:schemeClr val="dk1"/>
              </a:buClr>
              <a:buSzPts val="1600"/>
              <a:buFont typeface="Arial"/>
              <a:buChar char="●"/>
            </a:pPr>
            <a:r>
              <a:rPr b="0" i="0" lang="en-US" sz="2700" u="none" cap="none" strike="noStrike">
                <a:solidFill>
                  <a:schemeClr val="dk1"/>
                </a:solidFill>
                <a:latin typeface="Times New Roman"/>
                <a:ea typeface="Times New Roman"/>
                <a:cs typeface="Times New Roman"/>
                <a:sym typeface="Times New Roman"/>
              </a:rPr>
              <a:t>No increase in tillage needs for weed control upon following good management practices and improving soil structure.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1"/>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Economic Feasibility of Organic Agriculture</a:t>
            </a:r>
            <a:endParaRPr/>
          </a:p>
        </p:txBody>
      </p:sp>
      <p:sp>
        <p:nvSpPr>
          <p:cNvPr id="695" name="Google Shape;695;p101"/>
          <p:cNvSpPr txBox="1"/>
          <p:nvPr>
            <p:ph idx="1" type="body"/>
          </p:nvPr>
        </p:nvSpPr>
        <p:spPr>
          <a:xfrm>
            <a:off x="304800" y="1143000"/>
            <a:ext cx="8610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Organic Farming is certainly economically feasible due to the following reasons: </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High or ‘at par’ yields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Low inputs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Better storage quality of products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Premium prices and growing demand</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Farm self-sufficiency</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Increased resilience and high productivity under adverse conditions</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Sustainable use of local resources </a:t>
            </a:r>
            <a:endParaRPr/>
          </a:p>
          <a:p>
            <a:pPr indent="-342900" lvl="0" marL="342900" marR="0" rtl="0" algn="l">
              <a:lnSpc>
                <a:spcPct val="100000"/>
              </a:lnSpc>
              <a:spcBef>
                <a:spcPts val="40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Empowerment of farmers and local communities.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2"/>
          <p:cNvSpPr txBox="1"/>
          <p:nvPr>
            <p:ph type="title"/>
          </p:nvPr>
        </p:nvSpPr>
        <p:spPr>
          <a:xfrm>
            <a:off x="609600" y="76200"/>
            <a:ext cx="7772400" cy="9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Times New Roman"/>
              <a:buNone/>
            </a:pPr>
            <a:r>
              <a:rPr lang="en-US"/>
              <a:t>Economic Feasibility of Organic Agriculture</a:t>
            </a:r>
            <a:endParaRPr/>
          </a:p>
        </p:txBody>
      </p:sp>
      <p:sp>
        <p:nvSpPr>
          <p:cNvPr id="702" name="Google Shape;702;p102"/>
          <p:cNvSpPr txBox="1"/>
          <p:nvPr>
            <p:ph idx="1" type="body"/>
          </p:nvPr>
        </p:nvSpPr>
        <p:spPr>
          <a:xfrm>
            <a:off x="232750" y="4065375"/>
            <a:ext cx="8657700" cy="1878300"/>
          </a:xfrm>
          <a:prstGeom prst="rect">
            <a:avLst/>
          </a:prstGeom>
        </p:spPr>
        <p:txBody>
          <a:bodyPr anchorCtr="0" anchor="t" bIns="91425" lIns="91425" spcFirstLastPara="1" rIns="91425" wrap="square" tIns="91425">
            <a:noAutofit/>
          </a:bodyPr>
          <a:lstStyle/>
          <a:p>
            <a:pPr indent="-25400" lvl="0" marL="342900" rtl="0" algn="l">
              <a:spcBef>
                <a:spcPts val="640"/>
              </a:spcBef>
              <a:spcAft>
                <a:spcPts val="0"/>
              </a:spcAft>
              <a:buNone/>
            </a:pPr>
            <a:r>
              <a:rPr lang="en-US"/>
              <a:t>Profit = (total returns) - (total costs or inputs)</a:t>
            </a:r>
            <a:endParaRPr/>
          </a:p>
        </p:txBody>
      </p:sp>
      <p:sp>
        <p:nvSpPr>
          <p:cNvPr id="703" name="Google Shape;703;p102"/>
          <p:cNvSpPr/>
          <p:nvPr/>
        </p:nvSpPr>
        <p:spPr>
          <a:xfrm>
            <a:off x="2589750" y="1585275"/>
            <a:ext cx="2270700" cy="1383300"/>
          </a:xfrm>
          <a:prstGeom prst="wedgeRectCallout">
            <a:avLst>
              <a:gd fmla="val -18482" name="adj1"/>
              <a:gd fmla="val 152738"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Good returns due to premium prices and comparable yields</a:t>
            </a:r>
            <a:endParaRPr sz="2000"/>
          </a:p>
        </p:txBody>
      </p:sp>
      <p:sp>
        <p:nvSpPr>
          <p:cNvPr id="704" name="Google Shape;704;p102"/>
          <p:cNvSpPr/>
          <p:nvPr/>
        </p:nvSpPr>
        <p:spPr>
          <a:xfrm>
            <a:off x="5985800" y="1674350"/>
            <a:ext cx="2270700" cy="1141800"/>
          </a:xfrm>
          <a:prstGeom prst="wedgeRectCallout">
            <a:avLst>
              <a:gd fmla="val -15670" name="adj1"/>
              <a:gd fmla="val 185111"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Low inputs. Local inputs of manure etc.</a:t>
            </a:r>
            <a:endParaRPr sz="2000"/>
          </a:p>
        </p:txBody>
      </p:sp>
      <p:sp>
        <p:nvSpPr>
          <p:cNvPr id="705" name="Google Shape;705;p102"/>
          <p:cNvSpPr/>
          <p:nvPr/>
        </p:nvSpPr>
        <p:spPr>
          <a:xfrm>
            <a:off x="194600" y="1561075"/>
            <a:ext cx="1643400" cy="1483800"/>
          </a:xfrm>
          <a:prstGeom prst="wedgeRectCallout">
            <a:avLst>
              <a:gd fmla="val -7328" name="adj1"/>
              <a:gd fmla="val 139596"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High Profits!!</a:t>
            </a:r>
            <a:endParaRPr sz="2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03"/>
          <p:cNvSpPr txBox="1"/>
          <p:nvPr>
            <p:ph type="title"/>
          </p:nvPr>
        </p:nvSpPr>
        <p:spPr>
          <a:xfrm>
            <a:off x="0" y="76200"/>
            <a:ext cx="89916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Economic Feasibility: Testimony from Cotton Farming</a:t>
            </a:r>
            <a:endParaRPr/>
          </a:p>
        </p:txBody>
      </p:sp>
      <p:sp>
        <p:nvSpPr>
          <p:cNvPr id="711" name="Google Shape;711;p103"/>
          <p:cNvSpPr txBox="1"/>
          <p:nvPr>
            <p:ph idx="1" type="body"/>
          </p:nvPr>
        </p:nvSpPr>
        <p:spPr>
          <a:xfrm>
            <a:off x="381000" y="1752600"/>
            <a:ext cx="8153399" cy="3276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Font typeface="Times New Roman"/>
              <a:buNone/>
            </a:pPr>
            <a:r>
              <a:rPr b="0" i="0" lang="en-US" sz="3200" u="none" cap="none" strike="noStrike">
                <a:solidFill>
                  <a:schemeClr val="dk1"/>
                </a:solidFill>
                <a:latin typeface="Times New Roman"/>
                <a:ea typeface="Times New Roman"/>
                <a:cs typeface="Times New Roman"/>
                <a:sym typeface="Times New Roman"/>
              </a:rPr>
              <a:t>The economic study of organic cotton cultivation compared to conventional cotton cultivation in India, over a period of 6 yrs.: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Reduction in cost of cultivation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Increased gross and net returns </a:t>
            </a:r>
            <a:endParaRPr/>
          </a:p>
        </p:txBody>
      </p:sp>
      <p:sp>
        <p:nvSpPr>
          <p:cNvPr id="712" name="Google Shape;712;p103"/>
          <p:cNvSpPr/>
          <p:nvPr/>
        </p:nvSpPr>
        <p:spPr>
          <a:xfrm>
            <a:off x="838200" y="6019800"/>
            <a:ext cx="7543800"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Rajendran, T. P., Venugopalan, M. V. and Tarhalkar, P. P., Organic cotton farming in India. Central Institute of Cotton Research, Technical Bulletin No. 1/2000, Nagpur, 2000, p. 39.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609600" y="76200"/>
            <a:ext cx="7772400" cy="9905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Inequality in Society</a:t>
            </a:r>
            <a:endParaRPr b="1" i="0" sz="4000" u="none" cap="none" strike="noStrike">
              <a:solidFill>
                <a:schemeClr val="dk1"/>
              </a:solidFill>
              <a:latin typeface="Times New Roman"/>
              <a:ea typeface="Times New Roman"/>
              <a:cs typeface="Times New Roman"/>
              <a:sym typeface="Times New Roman"/>
            </a:endParaRPr>
          </a:p>
        </p:txBody>
      </p:sp>
      <p:sp>
        <p:nvSpPr>
          <p:cNvPr id="155" name="Google Shape;155;p23"/>
          <p:cNvSpPr txBox="1"/>
          <p:nvPr>
            <p:ph idx="1" type="body"/>
          </p:nvPr>
        </p:nvSpPr>
        <p:spPr>
          <a:xfrm>
            <a:off x="142844" y="1214422"/>
            <a:ext cx="9001156" cy="5643578"/>
          </a:xfrm>
          <a:prstGeom prst="rect">
            <a:avLst/>
          </a:prstGeom>
          <a:noFill/>
          <a:ln>
            <a:noFill/>
          </a:ln>
        </p:spPr>
        <p:txBody>
          <a:bodyPr anchorCtr="0" anchor="t" bIns="91425" lIns="91425" spcFirstLastPara="1" rIns="91425" wrap="square" tIns="91425">
            <a:noAutofit/>
          </a:bodyPr>
          <a:lstStyle/>
          <a:p>
            <a:pPr indent="-2286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Nearly 1/2 of the world’s population (&gt; 3 bi.) live on &lt;$2.50/day. </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More than 1.3 bi. &lt;$1.25 a day.</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80% of the world population lives on less than $10 a day.</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1 bi. children worldwide are living in poverty. 	</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22,000 children die each day due to poverty (UNICEF)</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 805 mi. worldwide do not have enough food to eat.</a:t>
            </a:r>
            <a:endParaRPr/>
          </a:p>
          <a:p>
            <a:pPr indent="-228600" lvl="0" marL="342900"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world's 358 billionaires have assets exceeding the combined annual incomes of countries having 45 percent of the world's people.</a:t>
            </a:r>
            <a:endParaRPr/>
          </a:p>
          <a:p>
            <a:pPr indent="-228600" lvl="0" marL="342900" marR="0" rtl="0" algn="l">
              <a:lnSpc>
                <a:spcPct val="100000"/>
              </a:lnSpc>
              <a:spcBef>
                <a:spcPts val="640"/>
              </a:spcBef>
              <a:spcAft>
                <a:spcPts val="0"/>
              </a:spcAft>
              <a:buClr>
                <a:schemeClr val="dk1"/>
              </a:buClr>
              <a:buFont typeface="Arial"/>
              <a:buNone/>
            </a:pPr>
            <a:r>
              <a:rPr b="0" i="0" lang="en-US" sz="1000" u="sng" cap="none" strike="noStrike">
                <a:solidFill>
                  <a:schemeClr val="hlink"/>
                </a:solidFill>
                <a:latin typeface="Times New Roman"/>
                <a:ea typeface="Times New Roman"/>
                <a:cs typeface="Times New Roman"/>
                <a:sym typeface="Times New Roman"/>
                <a:hlinkClick r:id="rId3"/>
              </a:rPr>
              <a:t>http://worldcentric.org/conscious-living/social-and-economic-injustice</a:t>
            </a:r>
            <a:endParaRPr b="0" i="0" sz="1000" u="none" cap="none" strike="noStrike">
              <a:solidFill>
                <a:schemeClr val="dk1"/>
              </a:solidFill>
              <a:latin typeface="Times New Roman"/>
              <a:ea typeface="Times New Roman"/>
              <a:cs typeface="Times New Roman"/>
              <a:sym typeface="Times New Roman"/>
            </a:endParaRPr>
          </a:p>
          <a:p>
            <a:pPr indent="-228600" lvl="0" marL="342900" marR="0" rtl="0" algn="l">
              <a:lnSpc>
                <a:spcPct val="100000"/>
              </a:lnSpc>
              <a:spcBef>
                <a:spcPts val="64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04"/>
          <p:cNvSpPr txBox="1"/>
          <p:nvPr>
            <p:ph type="title"/>
          </p:nvPr>
        </p:nvSpPr>
        <p:spPr>
          <a:xfrm>
            <a:off x="228600" y="76200"/>
            <a:ext cx="86868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Foods Retain Quality Better</a:t>
            </a:r>
            <a:endParaRPr/>
          </a:p>
        </p:txBody>
      </p:sp>
      <p:sp>
        <p:nvSpPr>
          <p:cNvPr id="718" name="Google Shape;718;p104"/>
          <p:cNvSpPr txBox="1"/>
          <p:nvPr>
            <p:ph idx="1" type="body"/>
          </p:nvPr>
        </p:nvSpPr>
        <p:spPr>
          <a:xfrm>
            <a:off x="762000" y="1371600"/>
            <a:ext cx="7772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products retain post-storage quality better than conventional products.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Can fetch a better market price after storage</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Reduced spoilage during storage.</a:t>
            </a:r>
            <a:endParaRPr/>
          </a:p>
        </p:txBody>
      </p:sp>
      <p:sp>
        <p:nvSpPr>
          <p:cNvPr id="719" name="Google Shape;719;p104"/>
          <p:cNvSpPr/>
          <p:nvPr/>
        </p:nvSpPr>
        <p:spPr>
          <a:xfrm>
            <a:off x="152400" y="5791200"/>
            <a:ext cx="8915400" cy="954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400" u="none" cap="none" strike="noStrike">
                <a:solidFill>
                  <a:schemeClr val="dk1"/>
                </a:solidFill>
                <a:latin typeface="Times New Roman"/>
                <a:ea typeface="Times New Roman"/>
                <a:cs typeface="Times New Roman"/>
                <a:sym typeface="Times New Roman"/>
              </a:rPr>
              <a:t>Reganold, J. P., Glover, J. D., Andrews, P. K. and Hinman, H. R., Sustainability of three apple production systems. </a:t>
            </a:r>
            <a:r>
              <a:rPr b="0" i="1" lang="en-US" sz="1400" u="none" cap="none" strike="noStrike">
                <a:solidFill>
                  <a:schemeClr val="dk1"/>
                </a:solidFill>
                <a:latin typeface="Times New Roman"/>
                <a:ea typeface="Times New Roman"/>
                <a:cs typeface="Times New Roman"/>
                <a:sym typeface="Times New Roman"/>
              </a:rPr>
              <a:t>Nature, 2001,</a:t>
            </a:r>
            <a:r>
              <a:rPr b="1" i="0" lang="en-US" sz="1400" u="none" cap="none" strike="noStrike">
                <a:solidFill>
                  <a:schemeClr val="dk1"/>
                </a:solidFill>
                <a:latin typeface="Times New Roman"/>
                <a:ea typeface="Times New Roman"/>
                <a:cs typeface="Times New Roman"/>
                <a:sym typeface="Times New Roman"/>
              </a:rPr>
              <a:t>410, 926–930.</a:t>
            </a:r>
            <a:endParaRPr/>
          </a:p>
          <a:p>
            <a:pPr indent="0" lvl="0" marL="0" marR="0" rtl="0" algn="l">
              <a:lnSpc>
                <a:spcPct val="100000"/>
              </a:lnSpc>
              <a:spcBef>
                <a:spcPts val="0"/>
              </a:spcBef>
              <a:spcAft>
                <a:spcPts val="0"/>
              </a:spcAft>
              <a:buClr>
                <a:schemeClr val="dk1"/>
              </a:buClr>
              <a:buFont typeface="Times New Roman"/>
              <a:buNone/>
            </a:pPr>
            <a:r>
              <a:rPr b="0" i="0" lang="en-US" sz="1400" u="none" cap="none" strike="noStrike">
                <a:solidFill>
                  <a:schemeClr val="dk1"/>
                </a:solidFill>
                <a:latin typeface="Times New Roman"/>
                <a:ea typeface="Times New Roman"/>
                <a:cs typeface="Times New Roman"/>
                <a:sym typeface="Times New Roman"/>
              </a:rPr>
              <a:t>Benge, J. R., Banks, N. H., Tillman, R. and De Silva, H. N., Pairwise comparison of the storage potential of kiwi fruit from organic and conventional production systems. </a:t>
            </a:r>
            <a:r>
              <a:rPr b="0" i="1" lang="en-US" sz="1400" u="none" cap="none" strike="noStrike">
                <a:solidFill>
                  <a:schemeClr val="dk1"/>
                </a:solidFill>
                <a:latin typeface="Times New Roman"/>
                <a:ea typeface="Times New Roman"/>
                <a:cs typeface="Times New Roman"/>
                <a:sym typeface="Times New Roman"/>
              </a:rPr>
              <a:t>N. Z. J. Crop Hortic. Sci., </a:t>
            </a:r>
            <a:r>
              <a:rPr b="0" i="0" lang="en-US" sz="1400" u="none" cap="none" strike="noStrike">
                <a:solidFill>
                  <a:schemeClr val="dk1"/>
                </a:solidFill>
                <a:latin typeface="Times New Roman"/>
                <a:ea typeface="Times New Roman"/>
                <a:cs typeface="Times New Roman"/>
                <a:sym typeface="Times New Roman"/>
              </a:rPr>
              <a:t>2000, </a:t>
            </a:r>
            <a:r>
              <a:rPr b="1" i="0" lang="en-US" sz="1400" u="none" cap="none" strike="noStrike">
                <a:solidFill>
                  <a:schemeClr val="dk1"/>
                </a:solidFill>
                <a:latin typeface="Times New Roman"/>
                <a:ea typeface="Times New Roman"/>
                <a:cs typeface="Times New Roman"/>
                <a:sym typeface="Times New Roman"/>
              </a:rPr>
              <a:t>28, 147–152.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05"/>
          <p:cNvSpPr txBox="1"/>
          <p:nvPr>
            <p:ph type="title"/>
          </p:nvPr>
        </p:nvSpPr>
        <p:spPr>
          <a:xfrm>
            <a:off x="228600" y="76200"/>
            <a:ext cx="87630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25" name="Google Shape;725;p105"/>
          <p:cNvSpPr txBox="1"/>
          <p:nvPr>
            <p:ph idx="1" type="body"/>
          </p:nvPr>
        </p:nvSpPr>
        <p:spPr>
          <a:xfrm>
            <a:off x="152400" y="1295400"/>
            <a:ext cx="83057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Studies reject the claim that organic foods increase exposure to microbiological contaminants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foods are proved superior in terms of health and safety</a:t>
            </a:r>
            <a:endParaRPr/>
          </a:p>
        </p:txBody>
      </p:sp>
      <p:sp>
        <p:nvSpPr>
          <p:cNvPr id="726" name="Google Shape;726;p105"/>
          <p:cNvSpPr/>
          <p:nvPr/>
        </p:nvSpPr>
        <p:spPr>
          <a:xfrm>
            <a:off x="304800" y="5486400"/>
            <a:ext cx="7848599" cy="10156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Pell, A. N., Manure and microbes: Public and animal health problem? </a:t>
            </a:r>
            <a:r>
              <a:rPr b="0" i="1" lang="en-US" sz="1200" u="none" cap="none" strike="noStrike">
                <a:solidFill>
                  <a:schemeClr val="dk1"/>
                </a:solidFill>
                <a:latin typeface="Times New Roman"/>
                <a:ea typeface="Times New Roman"/>
                <a:cs typeface="Times New Roman"/>
                <a:sym typeface="Times New Roman"/>
              </a:rPr>
              <a:t>J. Dairy Sci., 1997, </a:t>
            </a:r>
            <a:r>
              <a:rPr b="1" i="1" lang="en-US" sz="1200" u="none" cap="none" strike="noStrike">
                <a:solidFill>
                  <a:schemeClr val="dk1"/>
                </a:solidFill>
                <a:latin typeface="Times New Roman"/>
                <a:ea typeface="Times New Roman"/>
                <a:cs typeface="Times New Roman"/>
                <a:sym typeface="Times New Roman"/>
              </a:rPr>
              <a:t>80, 2673–2681.</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Burros, M., Anti-organic and flawed. </a:t>
            </a:r>
            <a:r>
              <a:rPr b="0" i="1" lang="en-US" sz="1200" u="none" cap="none" strike="noStrike">
                <a:solidFill>
                  <a:schemeClr val="dk1"/>
                </a:solidFill>
                <a:latin typeface="Times New Roman"/>
                <a:ea typeface="Times New Roman"/>
                <a:cs typeface="Times New Roman"/>
                <a:sym typeface="Times New Roman"/>
              </a:rPr>
              <a:t>New York Times, 17 February </a:t>
            </a:r>
            <a:r>
              <a:rPr b="0" i="0" lang="en-US" sz="1200" u="none" cap="none" strike="noStrike">
                <a:solidFill>
                  <a:schemeClr val="dk1"/>
                </a:solidFill>
                <a:latin typeface="Times New Roman"/>
                <a:ea typeface="Times New Roman"/>
                <a:cs typeface="Times New Roman"/>
                <a:sym typeface="Times New Roman"/>
              </a:rPr>
              <a:t>1999.</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Jones, D. L., Potential health risks associated with the persistence of </a:t>
            </a:r>
            <a:r>
              <a:rPr b="0" i="1" lang="en-US" sz="1200" u="none" cap="none" strike="noStrike">
                <a:solidFill>
                  <a:schemeClr val="dk1"/>
                </a:solidFill>
                <a:latin typeface="Times New Roman"/>
                <a:ea typeface="Times New Roman"/>
                <a:cs typeface="Times New Roman"/>
                <a:sym typeface="Times New Roman"/>
              </a:rPr>
              <a:t>Escherichia coli O157 in agricultural environments. Soil Use Manage., 1999, </a:t>
            </a:r>
            <a:r>
              <a:rPr b="1" i="1" lang="en-US" sz="1200" u="none" cap="none" strike="noStrike">
                <a:solidFill>
                  <a:schemeClr val="dk1"/>
                </a:solidFill>
                <a:latin typeface="Times New Roman"/>
                <a:ea typeface="Times New Roman"/>
                <a:cs typeface="Times New Roman"/>
                <a:sym typeface="Times New Roman"/>
              </a:rPr>
              <a:t>15, 76–83.</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Rutenberg, J., Report on organic foods challenged. </a:t>
            </a:r>
            <a:r>
              <a:rPr b="0" i="1" lang="en-US" sz="1200" u="none" cap="none" strike="noStrike">
                <a:solidFill>
                  <a:schemeClr val="dk1"/>
                </a:solidFill>
                <a:latin typeface="Times New Roman"/>
                <a:ea typeface="Times New Roman"/>
                <a:cs typeface="Times New Roman"/>
                <a:sym typeface="Times New Roman"/>
              </a:rPr>
              <a:t>New York Times, 31 July 2000, p. C 11.</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06"/>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32" name="Google Shape;732;p106"/>
          <p:cNvSpPr txBox="1"/>
          <p:nvPr>
            <p:ph idx="1" type="body"/>
          </p:nvPr>
        </p:nvSpPr>
        <p:spPr>
          <a:xfrm>
            <a:off x="228600" y="1219200"/>
            <a:ext cx="87630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Higher levels of vitamin C and essential minerals such as calcium, magnesium, iron, and chromium—The UK Soil Association..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An independent study found higher levels of all 21 nutrients in organic crops, particularly potatoes, cabbage, spinach and lettuce.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Higher micronutrient content that contributes to better health</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Consumers have lower incidence of non-communicable diseases and boosts plant and animal immunity against disease</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Up to 50% fewer mycotoxins (toxins produced by fungi) </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33" name="Google Shape;733;p106"/>
          <p:cNvSpPr/>
          <p:nvPr/>
        </p:nvSpPr>
        <p:spPr>
          <a:xfrm>
            <a:off x="1905000" y="6248400"/>
            <a:ext cx="45720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http://www.i-sis.org.uk/FAOPromotesOrganicAgriculture.php</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7"/>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food: Safe and Healthful</a:t>
            </a:r>
            <a:endParaRPr/>
          </a:p>
        </p:txBody>
      </p:sp>
      <p:sp>
        <p:nvSpPr>
          <p:cNvPr id="739" name="Google Shape;739;p107"/>
          <p:cNvSpPr txBox="1"/>
          <p:nvPr>
            <p:ph idx="1" type="body"/>
          </p:nvPr>
        </p:nvSpPr>
        <p:spPr>
          <a:xfrm>
            <a:off x="304800" y="1219200"/>
            <a:ext cx="8153399" cy="3657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products have significantly lower pesticide residues than conventional products.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Significantly lower nitrates in organic foods (nitrates are associated with intensive use of nitrogen fertilizers) are significant food contaminants</a:t>
            </a:r>
            <a:endParaRPr/>
          </a:p>
        </p:txBody>
      </p:sp>
      <p:sp>
        <p:nvSpPr>
          <p:cNvPr id="740" name="Google Shape;740;p107"/>
          <p:cNvSpPr/>
          <p:nvPr/>
        </p:nvSpPr>
        <p:spPr>
          <a:xfrm>
            <a:off x="76200" y="5429071"/>
            <a:ext cx="89154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FAO, Food safety and quality as affected by organic farming. Agenda item 10.1. In Twenty-Second FAO Regional Conference for Europe, Porto, Portugal, Food and Agriculture Organization of the United Nations, 24–28 July 2000.</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Woese, K., Lange, D., Boess, C. and Bogl, K. W., A comparison of organically and conventionally grown foods – Results of a review of the relevant literature. </a:t>
            </a:r>
            <a:r>
              <a:rPr b="0" i="1" lang="en-US" sz="1200" u="none" cap="none" strike="noStrike">
                <a:solidFill>
                  <a:schemeClr val="dk1"/>
                </a:solidFill>
                <a:latin typeface="Times New Roman"/>
                <a:ea typeface="Times New Roman"/>
                <a:cs typeface="Times New Roman"/>
                <a:sym typeface="Times New Roman"/>
              </a:rPr>
              <a:t>J. Sci. Food Agric., 1997, </a:t>
            </a:r>
            <a:r>
              <a:rPr b="1" i="1" lang="en-US" sz="1200" u="none" cap="none" strike="noStrike">
                <a:solidFill>
                  <a:schemeClr val="dk1"/>
                </a:solidFill>
                <a:latin typeface="Times New Roman"/>
                <a:ea typeface="Times New Roman"/>
                <a:cs typeface="Times New Roman"/>
                <a:sym typeface="Times New Roman"/>
              </a:rPr>
              <a:t>74, 281–293.</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Benbrook, C. and Baker, B., Placing pesticide residues and risk in perspective: Data-driven approaches for comparative analyses of organic, conventional and IPM-grown food. In </a:t>
            </a:r>
            <a:r>
              <a:rPr b="0" i="1" lang="en-US" sz="1200" u="none" cap="none" strike="noStrike">
                <a:solidFill>
                  <a:schemeClr val="dk1"/>
                </a:solidFill>
                <a:latin typeface="Times New Roman"/>
                <a:ea typeface="Times New Roman"/>
                <a:cs typeface="Times New Roman"/>
                <a:sym typeface="Times New Roman"/>
              </a:rPr>
              <a:t>Ecological Farming Conference, Monterey, CA, 24–27 January 2001, www.eco-farm.org.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08"/>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Successful Pest Management</a:t>
            </a:r>
            <a:endParaRPr/>
          </a:p>
        </p:txBody>
      </p:sp>
      <p:sp>
        <p:nvSpPr>
          <p:cNvPr id="746" name="Google Shape;746;p108"/>
          <p:cNvSpPr txBox="1"/>
          <p:nvPr>
            <p:ph idx="1" type="body"/>
          </p:nvPr>
        </p:nvSpPr>
        <p:spPr>
          <a:xfrm>
            <a:off x="76200" y="1000108"/>
            <a:ext cx="89916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Preventative pest and disease management strategies are successful</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Involves selection of hardy crops and varieties.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Improving soil and plant nutrients to grow healthy plants that are resistant to disease and pests.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Use of ‘organic’ pesticides e.g. neem products.</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Biological pest control: encourage natural predators like spiders, wasps, frogs, lizards, birds by providing suitable habitats.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Timing planting, harvest and watering, etc.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Pest and disease incidence is less severe in organic farms.</a:t>
            </a:r>
            <a:endParaRPr/>
          </a:p>
          <a:p>
            <a:pPr indent="-342900" lvl="0" marL="342900" marR="0" rtl="0" algn="l">
              <a:lnSpc>
                <a:spcPct val="100000"/>
              </a:lnSpc>
              <a:spcBef>
                <a:spcPts val="560"/>
              </a:spcBef>
              <a:spcAft>
                <a:spcPts val="0"/>
              </a:spcAft>
              <a:buClr>
                <a:schemeClr val="dk1"/>
              </a:buClr>
              <a:buFont typeface="Arial"/>
              <a:buNone/>
            </a:pPr>
            <a:r>
              <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9"/>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Environment Friendly</a:t>
            </a:r>
            <a:endParaRPr/>
          </a:p>
        </p:txBody>
      </p:sp>
      <p:sp>
        <p:nvSpPr>
          <p:cNvPr id="752" name="Google Shape;752;p109"/>
          <p:cNvSpPr txBox="1"/>
          <p:nvPr>
            <p:ph idx="1" type="body"/>
          </p:nvPr>
        </p:nvSpPr>
        <p:spPr>
          <a:xfrm>
            <a:off x="76200" y="1219200"/>
            <a:ext cx="8915400"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farming systems (compared to conventional farming)  performed significantly better on 18 environmental impact indicators and worse in none. </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 review of over 300 published reports</a:t>
            </a:r>
            <a:endParaRPr/>
          </a:p>
          <a:p>
            <a:pPr indent="-285750" lvl="1" marL="74295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Environmental impact indicators (floral diversity, faunal diversity, habitat diversity, landscape, soil organic matter, soil biological activity, soil structure, soil erosion, nitrate leaching, pesticide residues,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N</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O, CH</a:t>
            </a:r>
            <a:r>
              <a:rPr b="0" baseline="-25000" i="0" lang="en-US" sz="2400" u="none" cap="none" strike="noStrike">
                <a:solidFill>
                  <a:schemeClr val="dk1"/>
                </a:solidFill>
                <a:latin typeface="Times New Roman"/>
                <a:ea typeface="Times New Roman"/>
                <a:cs typeface="Times New Roman"/>
                <a:sym typeface="Times New Roman"/>
              </a:rPr>
              <a:t>4</a:t>
            </a:r>
            <a:r>
              <a:rPr b="0" i="0" lang="en-US" sz="2400" u="none" cap="none" strike="noStrike">
                <a:solidFill>
                  <a:schemeClr val="dk1"/>
                </a:solidFill>
                <a:latin typeface="Times New Roman"/>
                <a:ea typeface="Times New Roman"/>
                <a:cs typeface="Times New Roman"/>
                <a:sym typeface="Times New Roman"/>
              </a:rPr>
              <a:t>, NH</a:t>
            </a:r>
            <a:r>
              <a:rPr b="0" baseline="-25000" i="0" lang="en-US" sz="2400" u="none" cap="none" strike="noStrike">
                <a:solidFill>
                  <a:schemeClr val="dk1"/>
                </a:solidFill>
                <a:latin typeface="Times New Roman"/>
                <a:ea typeface="Times New Roman"/>
                <a:cs typeface="Times New Roman"/>
                <a:sym typeface="Times New Roman"/>
              </a:rPr>
              <a:t>3</a:t>
            </a:r>
            <a:r>
              <a:rPr b="0" i="0" lang="en-US" sz="2400" u="none" cap="none" strike="noStrike">
                <a:solidFill>
                  <a:schemeClr val="dk1"/>
                </a:solidFill>
                <a:latin typeface="Times New Roman"/>
                <a:ea typeface="Times New Roman"/>
                <a:cs typeface="Times New Roman"/>
                <a:sym typeface="Times New Roman"/>
              </a:rPr>
              <a:t>, nutrient use, water use and energy use), organic farming systems performed significantly better in 12 and performed worse in none. </a:t>
            </a:r>
            <a:endParaRPr/>
          </a:p>
        </p:txBody>
      </p:sp>
      <p:sp>
        <p:nvSpPr>
          <p:cNvPr id="753" name="Google Shape;753;p109"/>
          <p:cNvSpPr/>
          <p:nvPr/>
        </p:nvSpPr>
        <p:spPr>
          <a:xfrm>
            <a:off x="304800" y="6096000"/>
            <a:ext cx="8610599" cy="461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Stolze, M., Piorr, A., Haring, A. and Dabbert, S., The environmental impact of organic farming in Europe. In </a:t>
            </a:r>
            <a:r>
              <a:rPr b="0" i="1" lang="en-US" sz="1200" u="none" cap="none" strike="noStrike">
                <a:solidFill>
                  <a:schemeClr val="dk1"/>
                </a:solidFill>
                <a:latin typeface="Times New Roman"/>
                <a:ea typeface="Times New Roman"/>
                <a:cs typeface="Times New Roman"/>
                <a:sym typeface="Times New Roman"/>
              </a:rPr>
              <a:t>Organic Farming in Europe: Economics and Policy, University of Hohenheim, Hohenheim, </a:t>
            </a:r>
            <a:r>
              <a:rPr b="0" i="0" lang="en-US" sz="1200" u="none" cap="none" strike="noStrike">
                <a:solidFill>
                  <a:schemeClr val="dk1"/>
                </a:solidFill>
                <a:latin typeface="Times New Roman"/>
                <a:ea typeface="Times New Roman"/>
                <a:cs typeface="Times New Roman"/>
                <a:sym typeface="Times New Roman"/>
              </a:rPr>
              <a:t>Germany, 2000.</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10"/>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Input Availability</a:t>
            </a:r>
            <a:endParaRPr/>
          </a:p>
        </p:txBody>
      </p:sp>
      <p:sp>
        <p:nvSpPr>
          <p:cNvPr id="759" name="Google Shape;759;p110"/>
          <p:cNvSpPr txBox="1"/>
          <p:nvPr>
            <p:ph idx="1" type="body"/>
          </p:nvPr>
        </p:nvSpPr>
        <p:spPr>
          <a:xfrm>
            <a:off x="152400" y="1371600"/>
            <a:ext cx="8763000" cy="1981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Application of organic manure is the only option to improve the soil organic carbon for sustenance of soil quality and future agricultural productivity.</a:t>
            </a:r>
            <a:endParaRPr/>
          </a:p>
          <a:p>
            <a:pPr indent="-342900" lvl="0" marL="342900" marR="0" rtl="0" algn="l">
              <a:lnSpc>
                <a:spcPct val="100000"/>
              </a:lnSpc>
              <a:spcBef>
                <a:spcPts val="480"/>
              </a:spcBef>
              <a:spcAft>
                <a:spcPts val="0"/>
              </a:spcAft>
              <a:buClr>
                <a:schemeClr val="dk1"/>
              </a:buClr>
              <a:buSzPts val="1450"/>
              <a:buFont typeface="Arial"/>
              <a:buChar char="●"/>
            </a:pPr>
            <a:r>
              <a:rPr b="0" i="0" lang="en-US" sz="2400" u="none" cap="none" strike="noStrike">
                <a:solidFill>
                  <a:schemeClr val="dk1"/>
                </a:solidFill>
                <a:latin typeface="Times New Roman"/>
                <a:ea typeface="Times New Roman"/>
                <a:cs typeface="Times New Roman"/>
                <a:sym typeface="Times New Roman"/>
              </a:rPr>
              <a:t>Theoretically 700 mt of agricultural waste in India/yr. for conversion to manure. </a:t>
            </a:r>
            <a:endParaRPr/>
          </a:p>
        </p:txBody>
      </p:sp>
      <p:graphicFrame>
        <p:nvGraphicFramePr>
          <p:cNvPr id="760" name="Google Shape;760;p110"/>
          <p:cNvGraphicFramePr/>
          <p:nvPr/>
        </p:nvGraphicFramePr>
        <p:xfrm>
          <a:off x="152400" y="3368039"/>
          <a:ext cx="3000000" cy="3000000"/>
        </p:xfrm>
        <a:graphic>
          <a:graphicData uri="http://schemas.openxmlformats.org/drawingml/2006/table">
            <a:tbl>
              <a:tblPr bandRow="1" firstRow="1">
                <a:noFill/>
                <a:tableStyleId>{A2C171F6-4B05-44D7-9D4C-96E13CF2EE7A}</a:tableStyleId>
              </a:tblPr>
              <a:tblGrid>
                <a:gridCol w="3352800"/>
                <a:gridCol w="2540000"/>
                <a:gridCol w="2946400"/>
              </a:tblGrid>
              <a:tr h="37085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Theoretical Availability</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Estimated Actual Availability</a:t>
                      </a:r>
                      <a:endParaRPr/>
                    </a:p>
                  </a:txBody>
                  <a:tcPr marT="45725" marB="45725" marR="91450" marL="91450"/>
                </a:tc>
              </a:tr>
              <a:tr h="929650">
                <a:tc>
                  <a:txBody>
                    <a:bodyPr/>
                    <a:lstStyle/>
                    <a:p>
                      <a:pPr indent="0" lvl="0" marL="0" marR="0" rtl="0" algn="l">
                        <a:lnSpc>
                          <a:spcPct val="100000"/>
                        </a:lnSpc>
                        <a:spcBef>
                          <a:spcPts val="0"/>
                        </a:spcBef>
                        <a:spcAft>
                          <a:spcPts val="0"/>
                        </a:spcAft>
                        <a:buClr>
                          <a:schemeClr val="dk1"/>
                        </a:buClr>
                        <a:buFont typeface="Times New Roman"/>
                        <a:buNone/>
                      </a:pPr>
                      <a:r>
                        <a:rPr b="1" lang="en-US" sz="2400" u="none" cap="none" strike="noStrike"/>
                        <a:t>Manure basis </a:t>
                      </a:r>
                      <a:endParaRPr/>
                    </a:p>
                    <a:p>
                      <a:pPr indent="0" lvl="0" marL="0" marR="0" rtl="0" algn="l">
                        <a:lnSpc>
                          <a:spcPct val="100000"/>
                        </a:lnSpc>
                        <a:spcBef>
                          <a:spcPts val="0"/>
                        </a:spcBef>
                        <a:spcAft>
                          <a:spcPts val="0"/>
                        </a:spcAft>
                        <a:buClr>
                          <a:schemeClr val="dk1"/>
                        </a:buClr>
                        <a:buFont typeface="Times New Roman"/>
                        <a:buNone/>
                      </a:pPr>
                      <a:r>
                        <a:rPr lang="en-US" sz="2400" u="none" cap="none" strike="noStrike"/>
                        <a:t>tonnes /ha arable land/yr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1.5</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b="1" lang="en-US" sz="2400" u="none" cap="none" strike="noStrike"/>
                        <a:t>NPK basis</a:t>
                      </a:r>
                      <a:endParaRPr/>
                    </a:p>
                    <a:p>
                      <a:pPr indent="0" lvl="0" marL="0" marR="0" rtl="0" algn="l">
                        <a:lnSpc>
                          <a:spcPct val="100000"/>
                        </a:lnSpc>
                        <a:spcBef>
                          <a:spcPts val="0"/>
                        </a:spcBef>
                        <a:spcAft>
                          <a:spcPts val="0"/>
                        </a:spcAft>
                        <a:buClr>
                          <a:srgbClr val="000000"/>
                        </a:buClr>
                        <a:buFont typeface="Arial"/>
                        <a:buNone/>
                      </a:pPr>
                      <a:r>
                        <a:rPr lang="en-US" sz="2400" u="none" cap="none" strike="noStrike"/>
                        <a:t>Kg/ha arable land/yr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100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Font typeface="Arial"/>
                        <a:buNone/>
                      </a:pPr>
                      <a:r>
                        <a:rPr lang="en-US" sz="2400" u="none" cap="none" strike="noStrike"/>
                        <a:t>33</a:t>
                      </a:r>
                      <a:endParaRPr/>
                    </a:p>
                  </a:txBody>
                  <a:tcPr marT="45725" marB="45725" marR="91450" marL="91450"/>
                </a:tc>
              </a:tr>
            </a:tbl>
          </a:graphicData>
        </a:graphic>
      </p:graphicFrame>
      <p:sp>
        <p:nvSpPr>
          <p:cNvPr id="761" name="Google Shape;761;p110"/>
          <p:cNvSpPr/>
          <p:nvPr/>
        </p:nvSpPr>
        <p:spPr>
          <a:xfrm>
            <a:off x="914400" y="6211669"/>
            <a:ext cx="76199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Katyal, J. C., Organic matter maintenance: Mainstay of soil quality. </a:t>
            </a:r>
            <a:r>
              <a:rPr b="0" i="1" lang="en-US" sz="1200" u="none" cap="none" strike="noStrike">
                <a:solidFill>
                  <a:schemeClr val="dk1"/>
                </a:solidFill>
                <a:latin typeface="Times New Roman"/>
                <a:ea typeface="Times New Roman"/>
                <a:cs typeface="Times New Roman"/>
                <a:sym typeface="Times New Roman"/>
              </a:rPr>
              <a:t>J. Indian Soc. Soil Sci., 2000, </a:t>
            </a:r>
            <a:r>
              <a:rPr b="1" i="1" lang="en-US" sz="1200" u="none" cap="none" strike="noStrike">
                <a:solidFill>
                  <a:schemeClr val="dk1"/>
                </a:solidFill>
                <a:latin typeface="Times New Roman"/>
                <a:ea typeface="Times New Roman"/>
                <a:cs typeface="Times New Roman"/>
                <a:sym typeface="Times New Roman"/>
              </a:rPr>
              <a:t>48, 704–716.</a:t>
            </a:r>
            <a:endParaRPr/>
          </a:p>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72. Tandon, H. L. S., In </a:t>
            </a:r>
            <a:r>
              <a:rPr b="0" i="1" lang="en-US" sz="1200" u="none" cap="none" strike="noStrike">
                <a:solidFill>
                  <a:schemeClr val="dk1"/>
                </a:solidFill>
                <a:latin typeface="Times New Roman"/>
                <a:ea typeface="Times New Roman"/>
                <a:cs typeface="Times New Roman"/>
                <a:sym typeface="Times New Roman"/>
              </a:rPr>
              <a:t>Plant Nutrient Needs, Efficiency and Policy Issues: 2000–2025, National Academy of Agricultural Sciences, </a:t>
            </a:r>
            <a:r>
              <a:rPr b="0" i="0" lang="en-US" sz="1200" u="none" cap="none" strike="noStrike">
                <a:solidFill>
                  <a:schemeClr val="dk1"/>
                </a:solidFill>
                <a:latin typeface="Times New Roman"/>
                <a:ea typeface="Times New Roman"/>
                <a:cs typeface="Times New Roman"/>
                <a:sym typeface="Times New Roman"/>
              </a:rPr>
              <a:t>New Delhi, 1997, pp. 15–28.</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1"/>
          <p:cNvSpPr txBox="1"/>
          <p:nvPr>
            <p:ph type="title"/>
          </p:nvPr>
        </p:nvSpPr>
        <p:spPr>
          <a:xfrm>
            <a:off x="228600" y="76200"/>
            <a:ext cx="84582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Sequestering Carbon Benefits Agriculture</a:t>
            </a:r>
            <a:endParaRPr/>
          </a:p>
        </p:txBody>
      </p:sp>
      <p:sp>
        <p:nvSpPr>
          <p:cNvPr id="767" name="Google Shape;767;p111"/>
          <p:cNvSpPr txBox="1"/>
          <p:nvPr>
            <p:ph idx="1" type="body"/>
          </p:nvPr>
        </p:nvSpPr>
        <p:spPr>
          <a:xfrm>
            <a:off x="228600" y="1295400"/>
            <a:ext cx="8534399" cy="4190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Adding 1 ton C/ha to degraded soil can increase crop yield by 20-40 kg/ha for wheat, 10-20 kg/ha for maize, and 0.5-1 kg/ha for cowpeas.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Can offset fossil fuel emissions by 0.4-1.2 gigatons C/yr…5-15% of the global fossil-fuel emissions. </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Soil C can be improved by afforestation, agroforestry, no-till farming, cover crops, manuring and sludge application, improved grazing, water conservation and harvesting, efficient irrigation, avoiding water logging.</a:t>
            </a:r>
            <a:endParaRPr/>
          </a:p>
          <a:p>
            <a:pPr indent="-342900" lvl="0" marL="342900" marR="0" rtl="0" algn="l">
              <a:lnSpc>
                <a:spcPct val="100000"/>
              </a:lnSpc>
              <a:spcBef>
                <a:spcPts val="560"/>
              </a:spcBef>
              <a:spcAft>
                <a:spcPts val="0"/>
              </a:spcAft>
              <a:buClr>
                <a:schemeClr val="dk1"/>
              </a:buClr>
              <a:buSzPts val="1700"/>
              <a:buFont typeface="Arial"/>
              <a:buChar char="●"/>
            </a:pPr>
            <a:r>
              <a:rPr b="0" i="0" lang="en-US" sz="2800" u="none" cap="none" strike="noStrike">
                <a:solidFill>
                  <a:schemeClr val="dk1"/>
                </a:solidFill>
                <a:latin typeface="Times New Roman"/>
                <a:ea typeface="Times New Roman"/>
                <a:cs typeface="Times New Roman"/>
                <a:sym typeface="Times New Roman"/>
              </a:rPr>
              <a:t>Soils under conservation tillage contain 30–50% more C than soils under traditional tillage (Nelson, 1999). </a:t>
            </a:r>
            <a:endParaRPr/>
          </a:p>
        </p:txBody>
      </p:sp>
      <p:sp>
        <p:nvSpPr>
          <p:cNvPr id="768" name="Google Shape;768;p111"/>
          <p:cNvSpPr/>
          <p:nvPr/>
        </p:nvSpPr>
        <p:spPr>
          <a:xfrm>
            <a:off x="228600" y="6248400"/>
            <a:ext cx="8991600"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0" i="0" lang="en-US" sz="1200" u="none" cap="none" strike="noStrike">
                <a:solidFill>
                  <a:schemeClr val="dk1"/>
                </a:solidFill>
                <a:latin typeface="Times New Roman"/>
                <a:ea typeface="Times New Roman"/>
                <a:cs typeface="Times New Roman"/>
                <a:sym typeface="Times New Roman"/>
              </a:rPr>
              <a:t>http://www.sciencemag.org/cgi/content/abstract/304/5677/1623</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12"/>
          <p:cNvSpPr txBox="1"/>
          <p:nvPr>
            <p:ph type="title"/>
          </p:nvPr>
        </p:nvSpPr>
        <p:spPr>
          <a:xfrm>
            <a:off x="609600" y="76200"/>
            <a:ext cx="7772400"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Sequestering Carbon Benefits Agriculture</a:t>
            </a:r>
            <a:endParaRPr/>
          </a:p>
        </p:txBody>
      </p:sp>
      <p:sp>
        <p:nvSpPr>
          <p:cNvPr id="774" name="Google Shape;774;p112"/>
          <p:cNvSpPr txBox="1"/>
          <p:nvPr>
            <p:ph idx="1" type="body"/>
          </p:nvPr>
        </p:nvSpPr>
        <p:spPr>
          <a:xfrm>
            <a:off x="152400" y="1219200"/>
            <a:ext cx="8991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Regenerative agriculture (no-till, mulching, cover cropping, manuring, biochar) if practiced on the planet’s 3.5 bi. tillable acres, could sequester up to 40% of current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emissions—agricultural carbon sequestration.</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At a C-sequestration rate of 2,000 lb/ac/year (over 1,760,000 km</a:t>
            </a:r>
            <a:r>
              <a:rPr b="0" baseline="30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of USA’s cropland could sequester 25 % (1.6 bi. tons) of USA’s total fossil C-emissions (6.5 bi. tons)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The same practices can dramatically enhance yields (by 50-100%) on rain-fed or drought prone lands.  </a:t>
            </a:r>
            <a:endParaRPr/>
          </a:p>
          <a:p>
            <a:pPr indent="-342900" lvl="0" marL="342900" marR="0" rtl="0" algn="l">
              <a:lnSpc>
                <a:spcPct val="100000"/>
              </a:lnSpc>
              <a:spcBef>
                <a:spcPts val="520"/>
              </a:spcBef>
              <a:spcAft>
                <a:spcPts val="0"/>
              </a:spcAft>
              <a:buClr>
                <a:schemeClr val="dk1"/>
              </a:buClr>
              <a:buSzPts val="1550"/>
              <a:buFont typeface="Arial"/>
              <a:buChar char="●"/>
            </a:pPr>
            <a:r>
              <a:rPr b="0" i="0" lang="en-US" sz="2600" u="none" cap="none" strike="noStrike">
                <a:solidFill>
                  <a:schemeClr val="dk1"/>
                </a:solidFill>
                <a:latin typeface="Times New Roman"/>
                <a:ea typeface="Times New Roman"/>
                <a:cs typeface="Times New Roman"/>
                <a:sym typeface="Times New Roman"/>
              </a:rPr>
              <a:t>Organically managed soils can thus convert CO</a:t>
            </a:r>
            <a:r>
              <a:rPr b="0" baseline="-25000" i="0" lang="en-US" sz="2600" u="none" cap="none" strike="noStrike">
                <a:solidFill>
                  <a:schemeClr val="dk1"/>
                </a:solidFill>
                <a:latin typeface="Times New Roman"/>
                <a:ea typeface="Times New Roman"/>
                <a:cs typeface="Times New Roman"/>
                <a:sym typeface="Times New Roman"/>
              </a:rPr>
              <a:t>2</a:t>
            </a:r>
            <a:r>
              <a:rPr b="0" i="0" lang="en-US" sz="2600" u="none" cap="none" strike="noStrike">
                <a:solidFill>
                  <a:schemeClr val="dk1"/>
                </a:solidFill>
                <a:latin typeface="Times New Roman"/>
                <a:ea typeface="Times New Roman"/>
                <a:cs typeface="Times New Roman"/>
                <a:sym typeface="Times New Roman"/>
              </a:rPr>
              <a:t> from a greenhouse gas into a food-producing asset.</a:t>
            </a:r>
            <a:endParaRPr/>
          </a:p>
          <a:p>
            <a:pPr indent="-228600" lvl="0" marL="342900" marR="0" rtl="0" algn="l">
              <a:lnSpc>
                <a:spcPct val="100000"/>
              </a:lnSpc>
              <a:spcBef>
                <a:spcPts val="640"/>
              </a:spcBef>
              <a:spcAft>
                <a:spcPts val="0"/>
              </a:spcAft>
              <a:buClr>
                <a:schemeClr val="dk1"/>
              </a:buClr>
              <a:buFont typeface="Times New Roman"/>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775" name="Google Shape;775;p112"/>
          <p:cNvSpPr/>
          <p:nvPr/>
        </p:nvSpPr>
        <p:spPr>
          <a:xfrm>
            <a:off x="76200" y="5874603"/>
            <a:ext cx="8991600" cy="830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Font typeface="Times New Roman"/>
              <a:buNone/>
            </a:pPr>
            <a:r>
              <a:rPr b="0" i="0" lang="en-US" sz="1200" u="sng" cap="none" strike="noStrike">
                <a:solidFill>
                  <a:schemeClr val="hlink"/>
                </a:solidFill>
                <a:latin typeface="Times New Roman"/>
                <a:ea typeface="Times New Roman"/>
                <a:cs typeface="Times New Roman"/>
                <a:sym typeface="Times New Roman"/>
                <a:hlinkClick r:id="rId3"/>
              </a:rPr>
              <a:t>http://en.wikipedia.org/wiki/Carbon_sink</a:t>
            </a:r>
            <a:endParaRPr/>
          </a:p>
          <a:p>
            <a:pPr indent="0" lvl="0" marL="0" marR="0" rtl="0" algn="l">
              <a:lnSpc>
                <a:spcPct val="100000"/>
              </a:lnSpc>
              <a:spcBef>
                <a:spcPts val="0"/>
              </a:spcBef>
              <a:spcAft>
                <a:spcPts val="0"/>
              </a:spcAft>
              <a:buClr>
                <a:schemeClr val="hlink"/>
              </a:buClr>
              <a:buFont typeface="Times New Roman"/>
              <a:buNone/>
            </a:pPr>
            <a:r>
              <a:rPr b="1" i="0" lang="en-US" sz="1200" u="sng" cap="none" strike="noStrike">
                <a:solidFill>
                  <a:schemeClr val="hlink"/>
                </a:solidFill>
                <a:latin typeface="Times New Roman"/>
                <a:ea typeface="Times New Roman"/>
                <a:cs typeface="Times New Roman"/>
                <a:sym typeface="Times New Roman"/>
                <a:hlinkClick r:id="rId4"/>
              </a:rPr>
              <a:t>^</a:t>
            </a:r>
            <a:r>
              <a:rPr b="0" i="0" lang="en-US" sz="1200" u="none" cap="none" strike="noStrike">
                <a:solidFill>
                  <a:schemeClr val="dk1"/>
                </a:solidFill>
                <a:latin typeface="Times New Roman"/>
                <a:ea typeface="Times New Roman"/>
                <a:cs typeface="Times New Roman"/>
                <a:sym typeface="Times New Roman"/>
              </a:rPr>
              <a:t> A </a:t>
            </a:r>
            <a:r>
              <a:rPr b="0" i="0" lang="en-US" sz="1200" u="sng" cap="none" strike="noStrike">
                <a:solidFill>
                  <a:schemeClr val="hlink"/>
                </a:solidFill>
                <a:latin typeface="Times New Roman"/>
                <a:ea typeface="Times New Roman"/>
                <a:cs typeface="Times New Roman"/>
                <a:sym typeface="Times New Roman"/>
                <a:hlinkClick r:id="rId5"/>
              </a:rPr>
              <a:t>report</a:t>
            </a:r>
            <a:r>
              <a:rPr b="0" i="0" lang="en-US" sz="1200" u="none" cap="none" strike="noStrike">
                <a:solidFill>
                  <a:schemeClr val="dk1"/>
                </a:solidFill>
                <a:latin typeface="Times New Roman"/>
                <a:ea typeface="Times New Roman"/>
                <a:cs typeface="Times New Roman"/>
                <a:sym typeface="Times New Roman"/>
              </a:rPr>
              <a:t> recently released by </a:t>
            </a:r>
            <a:r>
              <a:rPr b="0" i="0" lang="en-US" sz="1200" u="sng" cap="none" strike="noStrike">
                <a:solidFill>
                  <a:schemeClr val="hlink"/>
                </a:solidFill>
                <a:latin typeface="Times New Roman"/>
                <a:ea typeface="Times New Roman"/>
                <a:cs typeface="Times New Roman"/>
                <a:sym typeface="Times New Roman"/>
                <a:hlinkClick r:id="rId6"/>
              </a:rPr>
              <a:t>Rodale Institute</a:t>
            </a:r>
            <a:r>
              <a:rPr b="0" i="0" lang="en-US" sz="1200" u="none" cap="none" strike="noStrike">
                <a:solidFill>
                  <a:schemeClr val="dk1"/>
                </a:solidFill>
                <a:latin typeface="Times New Roman"/>
                <a:ea typeface="Times New Roman"/>
                <a:cs typeface="Times New Roman"/>
                <a:sym typeface="Times New Roman"/>
              </a:rPr>
              <a:t> and based on nearly 30 years of research in its side-by-side studies of organic and conventional agriculture. </a:t>
            </a:r>
            <a:r>
              <a:rPr b="1" i="0" lang="en-US" sz="1200" u="sng" cap="none" strike="noStrike">
                <a:solidFill>
                  <a:schemeClr val="hlink"/>
                </a:solidFill>
                <a:latin typeface="Times New Roman"/>
                <a:ea typeface="Times New Roman"/>
                <a:cs typeface="Times New Roman"/>
                <a:sym typeface="Times New Roman"/>
                <a:hlinkClick r:id="rId7"/>
              </a:rPr>
              <a:t>^</a:t>
            </a:r>
            <a:r>
              <a:rPr b="0" i="0" lang="en-US" sz="1200" u="none" cap="none" strike="noStrike">
                <a:solidFill>
                  <a:schemeClr val="dk1"/>
                </a:solidFill>
                <a:latin typeface="Times New Roman"/>
                <a:ea typeface="Times New Roman"/>
                <a:cs typeface="Times New Roman"/>
                <a:sym typeface="Times New Roman"/>
              </a:rPr>
              <a:t> Lappé, Anna (9 May 2008). </a:t>
            </a:r>
            <a:r>
              <a:rPr b="0" i="0" lang="en-US" sz="1200" u="sng" cap="none" strike="noStrike">
                <a:solidFill>
                  <a:schemeClr val="hlink"/>
                </a:solidFill>
                <a:latin typeface="Times New Roman"/>
                <a:ea typeface="Times New Roman"/>
                <a:cs typeface="Times New Roman"/>
                <a:sym typeface="Times New Roman"/>
                <a:hlinkClick r:id="rId8"/>
              </a:rPr>
              <a:t>"Timothy LaSalle of Rodale on the surprising climate benefits of organic farming"</a:t>
            </a:r>
            <a:r>
              <a:rPr b="0" i="0" lang="en-US" sz="1200" u="none" cap="none" strike="noStrike">
                <a:solidFill>
                  <a:schemeClr val="dk1"/>
                </a:solidFill>
                <a:latin typeface="Times New Roman"/>
                <a:ea typeface="Times New Roman"/>
                <a:cs typeface="Times New Roman"/>
                <a:sym typeface="Times New Roman"/>
              </a:rPr>
              <a:t>. </a:t>
            </a:r>
            <a:r>
              <a:rPr b="0" i="1" lang="en-US" sz="1200" u="none" cap="none" strike="noStrike">
                <a:solidFill>
                  <a:schemeClr val="dk1"/>
                </a:solidFill>
                <a:latin typeface="Times New Roman"/>
                <a:ea typeface="Times New Roman"/>
                <a:cs typeface="Times New Roman"/>
                <a:sym typeface="Times New Roman"/>
              </a:rPr>
              <a:t>Grist</a:t>
            </a:r>
            <a:r>
              <a:rPr b="0" i="0" lang="en-US" sz="1200" u="none" cap="none" strike="noStrike">
                <a:solidFill>
                  <a:schemeClr val="dk1"/>
                </a:solidFill>
                <a:latin typeface="Times New Roman"/>
                <a:ea typeface="Times New Roman"/>
                <a:cs typeface="Times New Roman"/>
                <a:sym typeface="Times New Roman"/>
              </a:rPr>
              <a:t>. </a:t>
            </a:r>
            <a:r>
              <a:rPr b="0" i="0" lang="en-US" sz="1200" u="sng" cap="none" strike="noStrike">
                <a:solidFill>
                  <a:schemeClr val="hlink"/>
                </a:solidFill>
                <a:latin typeface="Times New Roman"/>
                <a:ea typeface="Times New Roman"/>
                <a:cs typeface="Times New Roman"/>
                <a:sym typeface="Times New Roman"/>
                <a:hlinkClick r:id="rId9"/>
              </a:rPr>
              <a:t>http://www.grist.org/feature/2008/05/09/index.html?source=rss</a:t>
            </a:r>
            <a:r>
              <a:rPr b="0" i="0" lang="en-US" sz="1200" u="none" cap="none" strike="noStrik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13"/>
          <p:cNvSpPr txBox="1"/>
          <p:nvPr>
            <p:ph type="title"/>
          </p:nvPr>
        </p:nvSpPr>
        <p:spPr>
          <a:xfrm>
            <a:off x="152400" y="76200"/>
            <a:ext cx="8610599" cy="9905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New Roman"/>
              <a:buNone/>
            </a:pPr>
            <a:r>
              <a:rPr b="1" i="0" lang="en-US" sz="4000" u="none" cap="none" strike="noStrike">
                <a:solidFill>
                  <a:schemeClr val="dk1"/>
                </a:solidFill>
                <a:latin typeface="Times New Roman"/>
                <a:ea typeface="Times New Roman"/>
                <a:cs typeface="Times New Roman"/>
                <a:sym typeface="Times New Roman"/>
              </a:rPr>
              <a:t>Organic Agriculture: Human Friendly</a:t>
            </a:r>
            <a:endParaRPr/>
          </a:p>
        </p:txBody>
      </p:sp>
      <p:sp>
        <p:nvSpPr>
          <p:cNvPr id="781" name="Google Shape;781;p113"/>
          <p:cNvSpPr txBox="1"/>
          <p:nvPr>
            <p:ph idx="1" type="body"/>
          </p:nvPr>
        </p:nvSpPr>
        <p:spPr>
          <a:xfrm>
            <a:off x="228600" y="1219200"/>
            <a:ext cx="8686800" cy="5257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Organic agriculture, can integrate tradition, new knowledge and innovation</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can lead to an increased engagement in farming</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It can trigger greater opportunities for rural employment and socio-economic upliftment.</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Positive health impacts</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Local food security and nutrition </a:t>
            </a:r>
            <a:endParaRPr/>
          </a:p>
          <a:p>
            <a:pPr indent="-342900" lvl="0" marL="342900" marR="0" rtl="0" algn="l">
              <a:lnSpc>
                <a:spcPct val="100000"/>
              </a:lnSpc>
              <a:spcBef>
                <a:spcPts val="640"/>
              </a:spcBef>
              <a:spcAft>
                <a:spcPts val="0"/>
              </a:spcAft>
              <a:buClr>
                <a:schemeClr val="dk1"/>
              </a:buClr>
              <a:buSzPts val="1900"/>
              <a:buFont typeface="Arial"/>
              <a:buChar char="●"/>
            </a:pPr>
            <a:r>
              <a:rPr b="0" i="0" lang="en-US" sz="3200" u="none" cap="none" strike="noStrike">
                <a:solidFill>
                  <a:schemeClr val="dk1"/>
                </a:solidFill>
                <a:latin typeface="Times New Roman"/>
                <a:ea typeface="Times New Roman"/>
                <a:cs typeface="Times New Roman"/>
                <a:sym typeface="Times New Roman"/>
              </a:rPr>
              <a:t>Empowerment of farmers and local communities.</a:t>
            </a:r>
            <a:endParaRPr/>
          </a:p>
        </p:txBody>
      </p:sp>
      <p:sp>
        <p:nvSpPr>
          <p:cNvPr id="782" name="Google Shape;782;p113"/>
          <p:cNvSpPr/>
          <p:nvPr/>
        </p:nvSpPr>
        <p:spPr>
          <a:xfrm>
            <a:off x="500034" y="5857892"/>
            <a:ext cx="7858148"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2400" u="none" cap="none" strike="noStrike">
                <a:solidFill>
                  <a:srgbClr val="000000"/>
                </a:solidFill>
                <a:latin typeface="Arial"/>
                <a:ea typeface="Arial"/>
                <a:cs typeface="Arial"/>
                <a:sym typeface="Arial"/>
              </a:rPr>
              <a:t>Watch Video: </a:t>
            </a:r>
            <a:r>
              <a:rPr b="0" i="0" lang="en-US" sz="2400" u="sng" cap="none" strike="noStrike">
                <a:solidFill>
                  <a:schemeClr val="hlink"/>
                </a:solidFill>
                <a:latin typeface="Arial"/>
                <a:ea typeface="Arial"/>
                <a:cs typeface="Arial"/>
                <a:sym typeface="Arial"/>
                <a:hlinkClick r:id="rId3"/>
              </a:rPr>
              <a:t>Farming - The Gandhian Way - A Tribute to Shri. BHASKAR SAVE</a:t>
            </a:r>
            <a:r>
              <a:rPr b="0" i="0" lang="en-US" sz="2400" u="none" cap="none" strike="noStrike">
                <a:solidFill>
                  <a:srgbClr val="000000"/>
                </a:solidFill>
                <a:latin typeface="Arial"/>
                <a:ea typeface="Arial"/>
                <a:cs typeface="Arial"/>
                <a:sym typeface="Arial"/>
              </a:rPr>
              <a:t> (12 min)</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
      <a:dk1>
        <a:srgbClr val="000066"/>
      </a:dk1>
      <a:lt1>
        <a:srgbClr val="FFFFFF"/>
      </a:lt1>
      <a:dk2>
        <a:srgbClr val="000000"/>
      </a:dk2>
      <a:lt2>
        <a:srgbClr val="808080"/>
      </a:lt2>
      <a:accent1>
        <a:srgbClr val="00CC99"/>
      </a:accent1>
      <a:accent2>
        <a:srgbClr val="3333CC"/>
      </a:accent2>
      <a:accent3>
        <a:srgbClr val="FFFFFF"/>
      </a:accent3>
      <a:accent4>
        <a:srgbClr val="000056"/>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